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58" r:id="rId4"/>
    <p:sldId id="264" r:id="rId5"/>
    <p:sldId id="260" r:id="rId6"/>
    <p:sldId id="263" r:id="rId7"/>
    <p:sldId id="272" r:id="rId8"/>
    <p:sldId id="259" r:id="rId9"/>
    <p:sldId id="292" r:id="rId10"/>
    <p:sldId id="261" r:id="rId11"/>
    <p:sldId id="265" r:id="rId12"/>
    <p:sldId id="294" r:id="rId13"/>
    <p:sldId id="293" r:id="rId14"/>
    <p:sldId id="266" r:id="rId15"/>
    <p:sldId id="275" r:id="rId16"/>
    <p:sldId id="276" r:id="rId17"/>
    <p:sldId id="277" r:id="rId18"/>
    <p:sldId id="283" r:id="rId19"/>
    <p:sldId id="284" r:id="rId20"/>
    <p:sldId id="279" r:id="rId21"/>
    <p:sldId id="285" r:id="rId22"/>
    <p:sldId id="289" r:id="rId23"/>
    <p:sldId id="286" r:id="rId24"/>
    <p:sldId id="290" r:id="rId25"/>
    <p:sldId id="288" r:id="rId26"/>
    <p:sldId id="287" r:id="rId27"/>
    <p:sldId id="29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9C435"/>
    <a:srgbClr val="E95A53"/>
    <a:srgbClr val="FF2600"/>
    <a:srgbClr val="014D71"/>
    <a:srgbClr val="1C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6" autoAdjust="0"/>
    <p:restoredTop sz="96024"/>
  </p:normalViewPr>
  <p:slideViewPr>
    <p:cSldViewPr snapToGrid="0">
      <p:cViewPr>
        <p:scale>
          <a:sx n="107" d="100"/>
          <a:sy n="107" d="100"/>
        </p:scale>
        <p:origin x="6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A7988-A75B-7B4D-88AD-06B4730C67DC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F9E54-A502-AC46-910E-78C75FBE0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2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yang </a:t>
            </a:r>
            <a:r>
              <a:rPr lang="en-US" dirty="0" err="1"/>
              <a:t>dipertimbangkan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yang </a:t>
            </a:r>
            <a:r>
              <a:rPr lang="en-US" dirty="0" err="1"/>
              <a:t>dipertimbangkan</a:t>
            </a:r>
            <a:r>
              <a:rPr lang="en-US" dirty="0"/>
              <a:t>,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F9E54-A502-AC46-910E-78C75FBE08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1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74DF-5B87-4A81-A04C-60D4514ED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2BCF9-30EA-40E9-8B20-858802660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18D1F-CDBC-420A-9D8B-09592858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E7A96-C916-4CAC-AE4B-ABB0D3FC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F4A3-E07F-4E23-AEAE-6B5DD83B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1ADCE-5A9A-475E-955C-317A97F3795D}"/>
              </a:ext>
            </a:extLst>
          </p:cNvPr>
          <p:cNvSpPr/>
          <p:nvPr userDrawn="1"/>
        </p:nvSpPr>
        <p:spPr>
          <a:xfrm>
            <a:off x="0" y="6606988"/>
            <a:ext cx="12192000" cy="251012"/>
          </a:xfrm>
          <a:prstGeom prst="rect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575B5-AC1A-438F-8ABC-E135B78D86EF}"/>
              </a:ext>
            </a:extLst>
          </p:cNvPr>
          <p:cNvSpPr/>
          <p:nvPr userDrawn="1"/>
        </p:nvSpPr>
        <p:spPr>
          <a:xfrm>
            <a:off x="5351928" y="0"/>
            <a:ext cx="1488142" cy="1691640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2" descr="Signature Logo UGM – brand.ugm.ac.id">
            <a:extLst>
              <a:ext uri="{FF2B5EF4-FFF2-40B4-BE49-F238E27FC236}">
                <a16:creationId xmlns:a16="http://schemas.microsoft.com/office/drawing/2014/main" id="{21076109-B724-402E-B626-01206B29572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picture containing shirt&#10;&#10;Description automatically generated">
            <a:extLst>
              <a:ext uri="{FF2B5EF4-FFF2-40B4-BE49-F238E27FC236}">
                <a16:creationId xmlns:a16="http://schemas.microsoft.com/office/drawing/2014/main" id="{3AC7771D-EF17-423F-92F5-EED4DDBDA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589" b="25122"/>
          <a:stretch/>
        </p:blipFill>
        <p:spPr>
          <a:xfrm>
            <a:off x="5516421" y="358660"/>
            <a:ext cx="1159157" cy="1186779"/>
          </a:xfrm>
          <a:prstGeom prst="rect">
            <a:avLst/>
          </a:prstGeom>
        </p:spPr>
      </p:pic>
      <p:pic>
        <p:nvPicPr>
          <p:cNvPr id="11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242A6BFA-0CC6-FA4B-828A-549D39436A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694" r="63923" b="28009"/>
          <a:stretch/>
        </p:blipFill>
        <p:spPr>
          <a:xfrm>
            <a:off x="6875928" y="0"/>
            <a:ext cx="5316072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5A4C-73C5-40C7-8601-BFE58673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FCB39-2AE9-41B6-9F18-C33308075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EA75E-066D-4FC0-BB40-FCBE93741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C96C5-DEA5-42D2-A17B-660EF878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EA1FA-6462-4660-B3CE-2E08B7A5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29A09-BB49-4F43-B5F9-97B77C41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517-1D54-493F-BEFD-0F0917F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FA610-8804-43DB-AA95-A6753C5CD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B7C76-71C6-4975-8193-F600CCB0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6A93D-728F-4E24-9CFA-3C8F35E5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912F-DEF9-4699-B64F-04A72C81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68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3DB5C-668A-46F9-9256-E4B26885E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8C9CD-D5BC-41FD-A907-4403034C1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62DF-3F69-4A7C-8B4A-8067D070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1BED-B0D4-45A2-86DD-1693E840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37A4B-D346-476F-8333-AAC4CF3A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B2D6-7D2C-4233-B1FC-561CF1BD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56067"/>
            <a:ext cx="10515600" cy="1773208"/>
          </a:xfrm>
        </p:spPr>
        <p:txBody>
          <a:bodyPr anchor="t">
            <a:norm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AF52-8397-477B-9D5D-7C7F3C16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6EA7-AE6B-4E49-B922-5BA27A11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DFD7-DFDB-4633-9133-B65C7EC7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99CCF-2CD5-4726-A4DB-8072D1211309}"/>
              </a:ext>
            </a:extLst>
          </p:cNvPr>
          <p:cNvSpPr/>
          <p:nvPr userDrawn="1"/>
        </p:nvSpPr>
        <p:spPr>
          <a:xfrm>
            <a:off x="5351928" y="0"/>
            <a:ext cx="1488142" cy="3783106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irt&#10;&#10;Description automatically generated">
            <a:extLst>
              <a:ext uri="{FF2B5EF4-FFF2-40B4-BE49-F238E27FC236}">
                <a16:creationId xmlns:a16="http://schemas.microsoft.com/office/drawing/2014/main" id="{2C7BBE88-434B-4074-A2C9-44A95AE30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589" b="25122"/>
          <a:stretch/>
        </p:blipFill>
        <p:spPr>
          <a:xfrm>
            <a:off x="5516421" y="2464899"/>
            <a:ext cx="1159157" cy="11867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1B1E5-3F40-45C4-8AAB-14F8BE1B63F7}"/>
              </a:ext>
            </a:extLst>
          </p:cNvPr>
          <p:cNvSpPr/>
          <p:nvPr userDrawn="1"/>
        </p:nvSpPr>
        <p:spPr>
          <a:xfrm>
            <a:off x="0" y="6606988"/>
            <a:ext cx="12192000" cy="251012"/>
          </a:xfrm>
          <a:prstGeom prst="rect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FBCBF4B-0507-394E-B1CD-13EAF3213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694" r="63923" b="28009"/>
          <a:stretch/>
        </p:blipFill>
        <p:spPr>
          <a:xfrm>
            <a:off x="6875928" y="0"/>
            <a:ext cx="5316072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8D4-CA5B-4327-A255-8F4F7BA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DFD45-787F-457A-AC88-D46BA344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0BD8-ED47-4CF0-B010-168EB5CD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00FE2-B2C1-411B-BA2A-E6077FE2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019D1-0512-44E7-9AF4-5BAA8B14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AA9590C3-39FE-4801-8EDB-AA41C87AC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589" b="25122"/>
          <a:stretch/>
        </p:blipFill>
        <p:spPr>
          <a:xfrm>
            <a:off x="11508059" y="24892"/>
            <a:ext cx="653922" cy="6695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8FCFDA-26F9-4481-9276-BFAA3A158055}"/>
              </a:ext>
            </a:extLst>
          </p:cNvPr>
          <p:cNvSpPr/>
          <p:nvPr userDrawn="1"/>
        </p:nvSpPr>
        <p:spPr>
          <a:xfrm>
            <a:off x="0" y="6606988"/>
            <a:ext cx="12192000" cy="251012"/>
          </a:xfrm>
          <a:prstGeom prst="rect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444F10-6B63-3044-A1F6-098C506AE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694" r="63923" b="28009"/>
          <a:stretch/>
        </p:blipFill>
        <p:spPr>
          <a:xfrm>
            <a:off x="6875928" y="0"/>
            <a:ext cx="5316072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8D4-CA5B-4327-A255-8F4F7BA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DFD45-787F-457A-AC88-D46BA344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0BD8-ED47-4CF0-B010-168EB5CD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00FE2-B2C1-411B-BA2A-E6077FE2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019D1-0512-44E7-9AF4-5BAA8B14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AA9590C3-39FE-4801-8EDB-AA41C87AC3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589" b="25122"/>
          <a:stretch/>
        </p:blipFill>
        <p:spPr>
          <a:xfrm>
            <a:off x="11508059" y="24892"/>
            <a:ext cx="653922" cy="669505"/>
          </a:xfrm>
          <a:prstGeom prst="rect">
            <a:avLst/>
          </a:prstGeom>
        </p:spPr>
      </p:pic>
      <p:pic>
        <p:nvPicPr>
          <p:cNvPr id="13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2444F10-6B63-3044-A1F6-098C506AE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22694" r="63923" b="28009"/>
          <a:stretch/>
        </p:blipFill>
        <p:spPr>
          <a:xfrm>
            <a:off x="6875928" y="0"/>
            <a:ext cx="5316072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700-E74F-4F05-8DF6-846F175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161D-FABA-4AA1-A4FC-E7C429EF1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8BECE-AF9E-4583-AB7C-CF15875BB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B19E2-93C9-4967-8D5C-AF31D6A2D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29A70-C0A5-4B5B-848C-FF5E2D37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A586D-F029-4220-A341-346455E0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FFDB-3FE9-475A-8B76-06C096BF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EE2A7-D5B4-4AE0-AFD6-817889996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C4942-70F8-4C60-A6AF-9EA17C86D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924A1-784B-44B0-882A-BF284690D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16844-038D-4FF2-8EAA-A5A9C7FC1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D6889-C965-4D2A-9CBF-B526B516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13180-801F-4B4E-92FD-3C921EB8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77CE6-7ECC-4BFD-A622-5A15256A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2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5BDF-8688-4978-8AE3-7C0E4AF4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75EA6-BBF0-4490-B08D-576416B2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E34BD-AA39-4A92-91E8-E78C943B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8388D-6623-4A88-ABAA-63553F30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8B84-AEED-47F1-830A-D1401469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20B3F-F35A-4E1E-BF21-B9F1540D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F129A-99E5-420D-B42F-0E652B2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1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61F3-B7AD-4259-88E8-F5B66BCA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31BC-F22B-41AE-A096-4BD3E6F6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310BC-1625-432F-9B54-8D239B904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552DB-F922-4A6E-940C-C89388D2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0A953-E27E-48E7-BF0C-7ABB5DF5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E0D7-B9D2-4F73-8C78-A4CE089C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32A99-5885-4651-B9D1-E2394BC6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35056-E061-406F-9308-94E830ED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AD136-8EBA-4C11-B873-0BD412C6A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8295-8D09-46C1-94EC-945E5D603DD1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DEBC9-152E-453A-8C43-215FB108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1A6A-5779-4C73-B873-E5BAE6E62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F71D8-1B23-4092-83F4-3100FFF2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6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emf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4D82-9AC2-4D88-BD76-4E85E2848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963" y="2214304"/>
            <a:ext cx="9934074" cy="1973179"/>
          </a:xfrm>
        </p:spPr>
        <p:txBody>
          <a:bodyPr>
            <a:noAutofit/>
          </a:bodyPr>
          <a:lstStyle/>
          <a:p>
            <a:r>
              <a:rPr lang="en-US" sz="4400" b="1" dirty="0" err="1"/>
              <a:t>Kapasitas</a:t>
            </a:r>
            <a:r>
              <a:rPr lang="en-US" sz="4400" b="1" dirty="0"/>
              <a:t> </a:t>
            </a:r>
            <a:r>
              <a:rPr lang="en-US" sz="4400" b="1" i="1" dirty="0">
                <a:latin typeface="+mn-lt"/>
              </a:rPr>
              <a:t>Hosting </a:t>
            </a:r>
            <a:r>
              <a:rPr lang="en-US" sz="4400" b="1" dirty="0" err="1">
                <a:latin typeface="+mn-lt"/>
              </a:rPr>
              <a:t>untuk</a:t>
            </a:r>
            <a:r>
              <a:rPr lang="en-US" sz="4400" b="1" dirty="0">
                <a:latin typeface="+mn-lt"/>
              </a:rPr>
              <a:t> </a:t>
            </a:r>
            <a:r>
              <a:rPr lang="en-US" sz="4400" b="1" dirty="0" err="1">
                <a:latin typeface="+mn-lt"/>
              </a:rPr>
              <a:t>Penetrasi</a:t>
            </a:r>
            <a:r>
              <a:rPr lang="en-US" sz="4400" b="1" dirty="0">
                <a:latin typeface="+mn-lt"/>
              </a:rPr>
              <a:t> PLTS Atap dan </a:t>
            </a:r>
            <a:r>
              <a:rPr lang="en-US" sz="4400" b="1" dirty="0" err="1">
                <a:latin typeface="+mn-lt"/>
              </a:rPr>
              <a:t>Baterai</a:t>
            </a:r>
            <a:r>
              <a:rPr lang="en-US" sz="4400" b="1" dirty="0">
                <a:latin typeface="+mn-lt"/>
              </a:rPr>
              <a:t> pada </a:t>
            </a:r>
            <a:r>
              <a:rPr lang="en-US" sz="4400" b="1" dirty="0" err="1">
                <a:latin typeface="+mn-lt"/>
              </a:rPr>
              <a:t>Jaringan</a:t>
            </a:r>
            <a:r>
              <a:rPr lang="en-US" sz="4400" b="1" dirty="0">
                <a:latin typeface="+mn-lt"/>
              </a:rPr>
              <a:t> </a:t>
            </a:r>
            <a:r>
              <a:rPr lang="en-US" sz="4400" b="1" dirty="0" err="1">
                <a:latin typeface="+mn-lt"/>
              </a:rPr>
              <a:t>Distribusi</a:t>
            </a:r>
            <a:r>
              <a:rPr lang="en-US" sz="4400" b="1" dirty="0">
                <a:latin typeface="+mn-lt"/>
              </a:rPr>
              <a:t> </a:t>
            </a:r>
            <a:r>
              <a:rPr lang="en-US" sz="4400" b="1" dirty="0" err="1">
                <a:latin typeface="+mn-lt"/>
              </a:rPr>
              <a:t>Menggunakan</a:t>
            </a:r>
            <a:r>
              <a:rPr lang="en-US" sz="4400" b="1" dirty="0">
                <a:latin typeface="+mn-lt"/>
              </a:rPr>
              <a:t> </a:t>
            </a:r>
            <a:r>
              <a:rPr lang="en-US" sz="4400" b="1" i="1" dirty="0">
                <a:latin typeface="+mn-lt"/>
              </a:rPr>
              <a:t>Markov Chains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5C800-6A19-4843-A192-150F3518B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4244"/>
            <a:ext cx="9144000" cy="781381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+mj-lt"/>
              </a:rPr>
              <a:t>diusulkan</a:t>
            </a:r>
            <a:r>
              <a:rPr lang="en-US" sz="2000" dirty="0">
                <a:latin typeface="+mj-lt"/>
              </a:rPr>
              <a:t> oleh</a:t>
            </a:r>
            <a:br>
              <a:rPr lang="en-US" sz="2000" dirty="0"/>
            </a:br>
            <a:r>
              <a:rPr lang="en-US" sz="2000" b="1" dirty="0"/>
              <a:t>Wijaya </a:t>
            </a:r>
            <a:r>
              <a:rPr lang="en-US" sz="2000" b="1" dirty="0" err="1"/>
              <a:t>Yudha</a:t>
            </a:r>
            <a:r>
              <a:rPr lang="en-US" sz="2000" b="1" dirty="0"/>
              <a:t> </a:t>
            </a:r>
            <a:r>
              <a:rPr lang="en-US" sz="2000" b="1" dirty="0" err="1"/>
              <a:t>Atmaja</a:t>
            </a:r>
            <a:endParaRPr lang="en-US" sz="2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1C62C1-65AA-4166-886A-15C3D6E0D368}"/>
              </a:ext>
            </a:extLst>
          </p:cNvPr>
          <p:cNvSpPr txBox="1">
            <a:spLocks/>
          </p:cNvSpPr>
          <p:nvPr/>
        </p:nvSpPr>
        <p:spPr>
          <a:xfrm>
            <a:off x="1524000" y="1832343"/>
            <a:ext cx="9144000" cy="389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Proposal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Disertasi</a:t>
            </a:r>
            <a:r>
              <a:rPr lang="en-US" sz="2000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632FC5-75CC-4917-8CC0-4D03E166D1BE}"/>
              </a:ext>
            </a:extLst>
          </p:cNvPr>
          <p:cNvSpPr txBox="1">
            <a:spLocks/>
          </p:cNvSpPr>
          <p:nvPr/>
        </p:nvSpPr>
        <p:spPr>
          <a:xfrm>
            <a:off x="1524000" y="5317464"/>
            <a:ext cx="9144000" cy="10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+mj-lt"/>
              </a:rPr>
              <a:t>topik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telah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didiskusikan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dengan</a:t>
            </a:r>
            <a:br>
              <a:rPr lang="en-US" sz="2000" dirty="0"/>
            </a:br>
            <a:r>
              <a:rPr lang="en-US" sz="2000" b="1" dirty="0" err="1"/>
              <a:t>Sarjiya</a:t>
            </a:r>
            <a:r>
              <a:rPr lang="en-US" sz="2000" b="1" dirty="0"/>
              <a:t>, S.T., M.T., Ph.D., IPU.</a:t>
            </a:r>
            <a:br>
              <a:rPr lang="en-US" sz="2000" b="1" dirty="0"/>
            </a:br>
            <a:r>
              <a:rPr lang="en-US" sz="2000" b="1" dirty="0" err="1"/>
              <a:t>Lesnanto</a:t>
            </a:r>
            <a:r>
              <a:rPr lang="en-US" sz="2000" b="1" dirty="0"/>
              <a:t> </a:t>
            </a:r>
            <a:r>
              <a:rPr lang="en-US" sz="2000" b="1" dirty="0" err="1"/>
              <a:t>Multa</a:t>
            </a:r>
            <a:r>
              <a:rPr lang="en-US" sz="2000" b="1" dirty="0"/>
              <a:t> </a:t>
            </a:r>
            <a:r>
              <a:rPr lang="en-US" sz="2000" b="1" dirty="0" err="1"/>
              <a:t>Putranto</a:t>
            </a:r>
            <a:r>
              <a:rPr lang="en-US" sz="2000" b="1" dirty="0"/>
              <a:t>, S.T., M.Eng., Ph.D., IPM.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8C7D2-6C45-534C-A276-8953E648D8BF}"/>
              </a:ext>
            </a:extLst>
          </p:cNvPr>
          <p:cNvSpPr/>
          <p:nvPr/>
        </p:nvSpPr>
        <p:spPr>
          <a:xfrm>
            <a:off x="1932347" y="6606988"/>
            <a:ext cx="8327305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2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E066-FB30-3D4D-8EAB-8C2BA784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Penelitian-Penelitian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yang Telah </a:t>
            </a:r>
            <a:r>
              <a:rPr lang="en-US" dirty="0" err="1"/>
              <a:t>Dihasilkan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F23DC3-463C-BA44-B57E-9F3A45EF4742}"/>
              </a:ext>
            </a:extLst>
          </p:cNvPr>
          <p:cNvSpPr txBox="1">
            <a:spLocks/>
          </p:cNvSpPr>
          <p:nvPr/>
        </p:nvSpPr>
        <p:spPr>
          <a:xfrm>
            <a:off x="429409" y="1280160"/>
            <a:ext cx="11445916" cy="465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ID" sz="2400" b="1" dirty="0" err="1">
                <a:latin typeface="+mj-lt"/>
              </a:rPr>
              <a:t>Judul</a:t>
            </a:r>
            <a:r>
              <a:rPr lang="en-ID" sz="2400" dirty="0">
                <a:latin typeface="+mj-lt"/>
              </a:rPr>
              <a:t>: </a:t>
            </a:r>
            <a:r>
              <a:rPr lang="en-ID" sz="2400" i="1" dirty="0">
                <a:latin typeface="+mj-lt"/>
              </a:rPr>
              <a:t>Rooftop Photovoltaic Hosting Capacity Assessment: A Case Study of Rural Distribution Grids in Yogyakarta, Indonesia</a:t>
            </a:r>
            <a:r>
              <a:rPr lang="en-ID" sz="2400" dirty="0">
                <a:latin typeface="+mj-lt"/>
              </a:rPr>
              <a:t> (</a:t>
            </a:r>
            <a:r>
              <a:rPr lang="en-ID" sz="2400" b="1" i="1" dirty="0">
                <a:latin typeface="+mj-lt"/>
              </a:rPr>
              <a:t>ICEEI 2019, Bandung, Indonesia</a:t>
            </a:r>
            <a:r>
              <a:rPr lang="en-ID" sz="2400" dirty="0">
                <a:latin typeface="+mj-lt"/>
              </a:rPr>
              <a:t>)</a:t>
            </a:r>
            <a:br>
              <a:rPr lang="en-ID" sz="2400" dirty="0">
                <a:latin typeface="+mj-lt"/>
              </a:rPr>
            </a:br>
            <a:r>
              <a:rPr lang="en-ID" sz="2400" b="1" dirty="0">
                <a:latin typeface="+mj-lt"/>
              </a:rPr>
              <a:t>Status </a:t>
            </a:r>
            <a:r>
              <a:rPr lang="en-ID" sz="2400" b="1" dirty="0" err="1">
                <a:latin typeface="+mj-lt"/>
              </a:rPr>
              <a:t>publikasi</a:t>
            </a:r>
            <a:r>
              <a:rPr lang="en-ID" sz="2400" dirty="0">
                <a:latin typeface="+mj-lt"/>
              </a:rPr>
              <a:t>: </a:t>
            </a:r>
            <a:r>
              <a:rPr lang="en-ID" sz="2400" dirty="0" err="1">
                <a:latin typeface="+mj-lt"/>
              </a:rPr>
              <a:t>sudah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terbit</a:t>
            </a:r>
            <a:r>
              <a:rPr lang="en-ID" sz="2400" dirty="0">
                <a:latin typeface="+mj-lt"/>
              </a:rPr>
              <a:t> di IEEE Xplore</a:t>
            </a:r>
            <a:br>
              <a:rPr lang="en-ID" sz="2400" dirty="0">
                <a:latin typeface="+mj-lt"/>
              </a:rPr>
            </a:br>
            <a:r>
              <a:rPr lang="en-ID" sz="2400" b="1" dirty="0">
                <a:latin typeface="+mj-lt"/>
              </a:rPr>
              <a:t>DOI</a:t>
            </a:r>
            <a:r>
              <a:rPr lang="en-ID" sz="2400" dirty="0">
                <a:latin typeface="+mj-lt"/>
              </a:rPr>
              <a:t>: 10.1109/ICEEI47359.2019.8988810</a:t>
            </a:r>
          </a:p>
          <a:p>
            <a:pPr marL="457200" indent="-457200">
              <a:buAutoNum type="arabicPeriod"/>
            </a:pPr>
            <a:r>
              <a:rPr lang="en-ID" sz="2400" b="1" dirty="0" err="1">
                <a:latin typeface="+mj-lt"/>
              </a:rPr>
              <a:t>Judul</a:t>
            </a:r>
            <a:r>
              <a:rPr lang="en-ID" sz="2400" dirty="0">
                <a:latin typeface="+mj-lt"/>
              </a:rPr>
              <a:t>: </a:t>
            </a:r>
            <a:r>
              <a:rPr lang="en-ID" sz="2400" i="1" dirty="0">
                <a:latin typeface="+mj-lt"/>
              </a:rPr>
              <a:t>Hosting Capacity Improvement Using Reactive Power Control Strategy of Rooftop PV Inverters </a:t>
            </a:r>
            <a:r>
              <a:rPr lang="en-ID" sz="2400" dirty="0">
                <a:latin typeface="+mj-lt"/>
              </a:rPr>
              <a:t>(</a:t>
            </a:r>
            <a:r>
              <a:rPr lang="en-ID" sz="2400" b="1" i="1" dirty="0">
                <a:latin typeface="+mj-lt"/>
              </a:rPr>
              <a:t>SEGE 2019, Ontario, Canada</a:t>
            </a:r>
            <a:r>
              <a:rPr lang="en-ID" sz="2400" dirty="0">
                <a:latin typeface="+mj-lt"/>
              </a:rPr>
              <a:t>)</a:t>
            </a:r>
            <a:br>
              <a:rPr lang="en-ID" sz="2400" dirty="0">
                <a:latin typeface="+mj-lt"/>
              </a:rPr>
            </a:br>
            <a:r>
              <a:rPr lang="en-ID" sz="2400" b="1" dirty="0">
                <a:latin typeface="+mj-lt"/>
              </a:rPr>
              <a:t>Status </a:t>
            </a:r>
            <a:r>
              <a:rPr lang="en-ID" sz="2400" b="1" dirty="0" err="1">
                <a:latin typeface="+mj-lt"/>
              </a:rPr>
              <a:t>publikasi</a:t>
            </a:r>
            <a:r>
              <a:rPr lang="en-ID" sz="2400" dirty="0">
                <a:latin typeface="+mj-lt"/>
              </a:rPr>
              <a:t>: </a:t>
            </a:r>
            <a:r>
              <a:rPr lang="en-ID" sz="2400" dirty="0" err="1">
                <a:latin typeface="+mj-lt"/>
              </a:rPr>
              <a:t>sudah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terbit</a:t>
            </a:r>
            <a:r>
              <a:rPr lang="en-ID" sz="2400" dirty="0">
                <a:latin typeface="+mj-lt"/>
              </a:rPr>
              <a:t> di IEEE Xplore</a:t>
            </a:r>
            <a:br>
              <a:rPr lang="en-ID" sz="2400" dirty="0">
                <a:latin typeface="+mj-lt"/>
              </a:rPr>
            </a:br>
            <a:r>
              <a:rPr lang="en-ID" sz="2400" b="1" dirty="0">
                <a:latin typeface="+mj-lt"/>
              </a:rPr>
              <a:t>DOI</a:t>
            </a:r>
            <a:r>
              <a:rPr lang="en-ID" sz="2400" dirty="0">
                <a:latin typeface="+mj-lt"/>
              </a:rPr>
              <a:t>: 10.1109/SEGE.2019.8859888</a:t>
            </a:r>
            <a:endParaRPr lang="en-ID" sz="2400" i="1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ID" sz="2400" b="1" dirty="0" err="1">
                <a:latin typeface="+mj-lt"/>
              </a:rPr>
              <a:t>Judul</a:t>
            </a:r>
            <a:r>
              <a:rPr lang="en-ID" sz="2400" dirty="0">
                <a:latin typeface="+mj-lt"/>
              </a:rPr>
              <a:t>: </a:t>
            </a:r>
            <a:r>
              <a:rPr lang="en-ID" sz="2400" i="1" dirty="0">
                <a:latin typeface="+mj-lt"/>
              </a:rPr>
              <a:t>Evaluation of Rooftop Photovoltaic Allocation Strategies of Hosting Capacity Analysis in Low-Voltage Grid </a:t>
            </a:r>
            <a:r>
              <a:rPr lang="en-ID" sz="2400" dirty="0">
                <a:latin typeface="+mj-lt"/>
              </a:rPr>
              <a:t>(</a:t>
            </a:r>
            <a:r>
              <a:rPr lang="en-ID" sz="2400" b="1" i="1" dirty="0">
                <a:latin typeface="+mj-lt"/>
              </a:rPr>
              <a:t>I-TREC 2019, Bali, Indonesia</a:t>
            </a:r>
            <a:r>
              <a:rPr lang="en-ID" sz="2400" dirty="0">
                <a:latin typeface="+mj-lt"/>
              </a:rPr>
              <a:t>)</a:t>
            </a:r>
            <a:br>
              <a:rPr lang="en-ID" sz="2400" dirty="0">
                <a:latin typeface="+mj-lt"/>
              </a:rPr>
            </a:br>
            <a:r>
              <a:rPr lang="en-ID" sz="2400" b="1" dirty="0">
                <a:latin typeface="+mj-lt"/>
              </a:rPr>
              <a:t>Status </a:t>
            </a:r>
            <a:r>
              <a:rPr lang="en-ID" sz="2400" b="1" dirty="0" err="1">
                <a:latin typeface="+mj-lt"/>
              </a:rPr>
              <a:t>publikasi</a:t>
            </a:r>
            <a:r>
              <a:rPr lang="en-ID" sz="2400" dirty="0">
                <a:latin typeface="+mj-lt"/>
              </a:rPr>
              <a:t>: </a:t>
            </a:r>
            <a:r>
              <a:rPr lang="en-ID" sz="2400" dirty="0" err="1">
                <a:latin typeface="+mj-lt"/>
              </a:rPr>
              <a:t>dalam</a:t>
            </a:r>
            <a:r>
              <a:rPr lang="en-ID" sz="2400" dirty="0">
                <a:latin typeface="+mj-lt"/>
              </a:rPr>
              <a:t> proses </a:t>
            </a:r>
            <a:r>
              <a:rPr lang="en-ID" sz="2400" dirty="0" err="1">
                <a:latin typeface="+mj-lt"/>
              </a:rPr>
              <a:t>penerbitan</a:t>
            </a:r>
            <a:r>
              <a:rPr lang="en-ID" sz="2400" dirty="0">
                <a:latin typeface="+mj-lt"/>
              </a:rPr>
              <a:t> oleh AIP Conference Proceedings</a:t>
            </a:r>
          </a:p>
          <a:p>
            <a:pPr marL="457200" indent="-457200">
              <a:buAutoNum type="arabicPeriod"/>
            </a:pPr>
            <a:r>
              <a:rPr lang="en-ID" sz="2400" b="1" dirty="0" err="1">
                <a:latin typeface="+mj-lt"/>
              </a:rPr>
              <a:t>Judul</a:t>
            </a:r>
            <a:r>
              <a:rPr lang="en-ID" sz="2400" dirty="0">
                <a:latin typeface="+mj-lt"/>
              </a:rPr>
              <a:t>: </a:t>
            </a:r>
            <a:r>
              <a:rPr lang="en-ID" sz="2400" dirty="0" err="1">
                <a:latin typeface="+mj-lt"/>
              </a:rPr>
              <a:t>Pengembangan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Metode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Penentuan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Kapasitas</a:t>
            </a:r>
            <a:r>
              <a:rPr lang="en-ID" sz="2400" dirty="0">
                <a:latin typeface="+mj-lt"/>
              </a:rPr>
              <a:t> </a:t>
            </a:r>
            <a:r>
              <a:rPr lang="en-ID" sz="2400" i="1" dirty="0">
                <a:latin typeface="+mj-lt"/>
              </a:rPr>
              <a:t>Hosting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untuk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Penetrasi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Pembangkit</a:t>
            </a:r>
            <a:r>
              <a:rPr lang="en-ID" sz="2400" dirty="0">
                <a:latin typeface="+mj-lt"/>
              </a:rPr>
              <a:t> Listrik Tenaga Surya Atap di </a:t>
            </a:r>
            <a:r>
              <a:rPr lang="en-ID" sz="2400" dirty="0" err="1">
                <a:latin typeface="+mj-lt"/>
              </a:rPr>
              <a:t>Jaringan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Distribusi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Tegangan</a:t>
            </a:r>
            <a:r>
              <a:rPr lang="en-ID" sz="2400" dirty="0">
                <a:latin typeface="+mj-lt"/>
              </a:rPr>
              <a:t> </a:t>
            </a:r>
            <a:r>
              <a:rPr lang="en-ID" sz="2400" dirty="0" err="1">
                <a:latin typeface="+mj-lt"/>
              </a:rPr>
              <a:t>Rendah</a:t>
            </a:r>
            <a:r>
              <a:rPr lang="en-ID" sz="2400" dirty="0">
                <a:latin typeface="+mj-lt"/>
              </a:rPr>
              <a:t> </a:t>
            </a:r>
            <a:r>
              <a:rPr lang="en-ID" sz="2400" b="1" dirty="0">
                <a:latin typeface="+mj-lt"/>
              </a:rPr>
              <a:t>(</a:t>
            </a:r>
            <a:r>
              <a:rPr lang="en-ID" sz="2400" b="1" i="1" dirty="0">
                <a:latin typeface="+mj-lt"/>
              </a:rPr>
              <a:t>Thesis, UGM, 2019</a:t>
            </a:r>
            <a:r>
              <a:rPr lang="en-ID" sz="2400" b="1" dirty="0">
                <a:latin typeface="+mj-lt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CE8A5-E918-464C-A24D-21AE326166FE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Sebelumnya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2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Tinjauan</a:t>
            </a:r>
            <a:r>
              <a:rPr lang="en-US" dirty="0"/>
              <a:t> Pustaka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549E8-5405-E748-B08B-07783CDCD891}"/>
              </a:ext>
            </a:extLst>
          </p:cNvPr>
          <p:cNvSpPr/>
          <p:nvPr/>
        </p:nvSpPr>
        <p:spPr>
          <a:xfrm>
            <a:off x="3719593" y="6606988"/>
            <a:ext cx="25262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Tinjauan</a:t>
            </a:r>
            <a:r>
              <a:rPr lang="en-US" sz="1600" dirty="0">
                <a:solidFill>
                  <a:srgbClr val="014D71"/>
                </a:solidFill>
              </a:rPr>
              <a:t> Pustaka dan </a:t>
            </a:r>
            <a:r>
              <a:rPr lang="en-US" sz="1600" dirty="0" err="1">
                <a:solidFill>
                  <a:srgbClr val="014D71"/>
                </a:solidFill>
              </a:rPr>
              <a:t>Teori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D17EA2-28F8-8344-A3CE-0B543EDA1CCE}"/>
              </a:ext>
            </a:extLst>
          </p:cNvPr>
          <p:cNvSpPr/>
          <p:nvPr/>
        </p:nvSpPr>
        <p:spPr>
          <a:xfrm>
            <a:off x="469850" y="1211285"/>
            <a:ext cx="3290184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>
                <a:solidFill>
                  <a:schemeClr val="tx1"/>
                </a:solidFill>
                <a:latin typeface="+mj-lt"/>
              </a:rPr>
              <a:t>Electric Power Research Institute (EPRI) 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2012,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stokastik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(m x n)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skenario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lokasi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ukuran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PLTS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0561AF1-27FF-A249-BE14-A2F7A4160170}"/>
              </a:ext>
            </a:extLst>
          </p:cNvPr>
          <p:cNvSpPr/>
          <p:nvPr/>
        </p:nvSpPr>
        <p:spPr>
          <a:xfrm>
            <a:off x="4244943" y="1211285"/>
            <a:ext cx="3965810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T. Beck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2016,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resolusi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15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menit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diperlukan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mendapatkan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persentase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kesalahan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dibawah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1%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8AE040-05B3-9D4A-A82F-62E27828226E}"/>
              </a:ext>
            </a:extLst>
          </p:cNvPr>
          <p:cNvSpPr/>
          <p:nvPr/>
        </p:nvSpPr>
        <p:spPr>
          <a:xfrm>
            <a:off x="8690586" y="1210150"/>
            <a:ext cx="2254423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Anamika Dubey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2017, </a:t>
            </a:r>
            <a:r>
              <a:rPr lang="en-ID" i="1" dirty="0">
                <a:solidFill>
                  <a:schemeClr val="tx1"/>
                </a:solidFill>
                <a:latin typeface="+mj-lt"/>
              </a:rPr>
              <a:t>HC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-1,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evaluasi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akurasi</a:t>
            </a:r>
            <a:endParaRPr lang="en-ID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78768D-694C-4D41-9B10-F33A41B4C1E0}"/>
              </a:ext>
            </a:extLst>
          </p:cNvPr>
          <p:cNvSpPr/>
          <p:nvPr/>
        </p:nvSpPr>
        <p:spPr>
          <a:xfrm>
            <a:off x="9622225" y="2532847"/>
            <a:ext cx="2092037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Fei Ding dan Barry Mather 2017, </a:t>
            </a:r>
            <a:br>
              <a:rPr lang="en-ID" dirty="0">
                <a:solidFill>
                  <a:schemeClr val="tx1"/>
                </a:solidFill>
                <a:latin typeface="+mj-lt"/>
              </a:rPr>
            </a:br>
            <a:r>
              <a:rPr lang="en-ID" i="1" dirty="0">
                <a:solidFill>
                  <a:schemeClr val="tx1"/>
                </a:solidFill>
                <a:latin typeface="+mj-lt"/>
              </a:rPr>
              <a:t>pseudo-HC</a:t>
            </a:r>
            <a:endParaRPr lang="en-ID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591C6F4-8DC4-0046-A810-3AAADA845CCD}"/>
              </a:ext>
            </a:extLst>
          </p:cNvPr>
          <p:cNvSpPr/>
          <p:nvPr/>
        </p:nvSpPr>
        <p:spPr>
          <a:xfrm>
            <a:off x="6245159" y="2532847"/>
            <a:ext cx="2892157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B.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Bletterie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2017,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paling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kecil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pada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terjauh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FAA64C1-A072-F54F-B125-8A2C38BD0AC1}"/>
              </a:ext>
            </a:extLst>
          </p:cNvPr>
          <p:cNvSpPr/>
          <p:nvPr/>
        </p:nvSpPr>
        <p:spPr>
          <a:xfrm>
            <a:off x="3399239" y="2532847"/>
            <a:ext cx="2346883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  <a:latin typeface="+mj-lt"/>
              </a:rPr>
              <a:t>Bollen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2017,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penggunaan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beragam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batas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operasi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BC0E8A3-F3D0-FB4D-A3F4-3A1B4B083D2D}"/>
              </a:ext>
            </a:extLst>
          </p:cNvPr>
          <p:cNvSpPr/>
          <p:nvPr/>
        </p:nvSpPr>
        <p:spPr>
          <a:xfrm>
            <a:off x="469850" y="2532847"/>
            <a:ext cx="2346878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Ricardo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Torquato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2018,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kecepatan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komputasi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penting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2D2B8C-6341-A440-89AD-30F1D07AC0F7}"/>
              </a:ext>
            </a:extLst>
          </p:cNvPr>
          <p:cNvSpPr/>
          <p:nvPr/>
        </p:nvSpPr>
        <p:spPr>
          <a:xfrm>
            <a:off x="1265118" y="3854408"/>
            <a:ext cx="2702733" cy="15985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Matthew Deakin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2019,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membatasi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investigasi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tegangan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lebih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mempercepat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komputasi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C2DB9A4-4AF3-8E4F-9018-AF6E15C38545}"/>
              </a:ext>
            </a:extLst>
          </p:cNvPr>
          <p:cNvSpPr/>
          <p:nvPr/>
        </p:nvSpPr>
        <p:spPr>
          <a:xfrm>
            <a:off x="4444382" y="3854409"/>
            <a:ext cx="3065265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Pedro P. Vergara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2020,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penggunaan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himpunan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PLTS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2911E7-91F1-EC4E-A0C5-0F0FE2DB7AA1}"/>
              </a:ext>
            </a:extLst>
          </p:cNvPr>
          <p:cNvSpPr/>
          <p:nvPr/>
        </p:nvSpPr>
        <p:spPr>
          <a:xfrm>
            <a:off x="7996250" y="3849029"/>
            <a:ext cx="2934901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Mohammed Al-Safar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2020,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baterai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terdistribusi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PLTS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terdistribusi</a:t>
            </a:r>
            <a:endParaRPr lang="en-ID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E3D55DB-FA14-9843-8C1F-5C8A0F954576}"/>
              </a:ext>
            </a:extLst>
          </p:cNvPr>
          <p:cNvSpPr/>
          <p:nvPr/>
        </p:nvSpPr>
        <p:spPr>
          <a:xfrm>
            <a:off x="8947223" y="5175971"/>
            <a:ext cx="2767039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A. J. Collin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2014,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estimasi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i="1" dirty="0">
                <a:solidFill>
                  <a:schemeClr val="tx1"/>
                </a:solidFill>
                <a:latin typeface="+mj-lt"/>
              </a:rPr>
              <a:t>Markov Chains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A8049B-70D5-A140-B850-1E68A6CB0D0B}"/>
              </a:ext>
            </a:extLst>
          </p:cNvPr>
          <p:cNvSpPr/>
          <p:nvPr/>
        </p:nvSpPr>
        <p:spPr>
          <a:xfrm>
            <a:off x="5686168" y="5209870"/>
            <a:ext cx="2767039" cy="11083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  <a:latin typeface="+mj-lt"/>
              </a:rPr>
              <a:t>R. H. M.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Zargar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dkk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2020,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estimasi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PLTS, </a:t>
            </a:r>
            <a:r>
              <a:rPr lang="en-ID" i="1" dirty="0">
                <a:solidFill>
                  <a:schemeClr val="tx1"/>
                </a:solidFill>
                <a:latin typeface="+mj-lt"/>
              </a:rPr>
              <a:t>Markov Chains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F19D86-3D23-C040-8E0F-D4296D6103F2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2816728" y="3087029"/>
            <a:ext cx="582511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13A90D-55E8-9145-B09F-6A8EE6060541}"/>
              </a:ext>
            </a:extLst>
          </p:cNvPr>
          <p:cNvCxnSpPr/>
          <p:nvPr/>
        </p:nvCxnSpPr>
        <p:spPr>
          <a:xfrm>
            <a:off x="5758193" y="3106264"/>
            <a:ext cx="484909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AEA371-D94B-5141-9E1D-ADD58E586B70}"/>
              </a:ext>
            </a:extLst>
          </p:cNvPr>
          <p:cNvCxnSpPr/>
          <p:nvPr/>
        </p:nvCxnSpPr>
        <p:spPr>
          <a:xfrm>
            <a:off x="9137316" y="3125499"/>
            <a:ext cx="484909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5444E5-4DFB-4D44-9D0B-8D66B3DF4E5F}"/>
              </a:ext>
            </a:extLst>
          </p:cNvPr>
          <p:cNvCxnSpPr>
            <a:cxnSpLocks/>
          </p:cNvCxnSpPr>
          <p:nvPr/>
        </p:nvCxnSpPr>
        <p:spPr>
          <a:xfrm flipH="1">
            <a:off x="8462314" y="5757861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E8CA49-D16D-5743-8C0D-D47A3B115852}"/>
              </a:ext>
            </a:extLst>
          </p:cNvPr>
          <p:cNvCxnSpPr/>
          <p:nvPr/>
        </p:nvCxnSpPr>
        <p:spPr>
          <a:xfrm>
            <a:off x="3760034" y="1770847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1C86A3-BE43-DE4D-9473-633D56470FCB}"/>
              </a:ext>
            </a:extLst>
          </p:cNvPr>
          <p:cNvCxnSpPr/>
          <p:nvPr/>
        </p:nvCxnSpPr>
        <p:spPr>
          <a:xfrm>
            <a:off x="8210753" y="1728148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572542-0B76-9C47-B9E8-A0C0AD22602E}"/>
              </a:ext>
            </a:extLst>
          </p:cNvPr>
          <p:cNvCxnSpPr>
            <a:cxnSpLocks/>
          </p:cNvCxnSpPr>
          <p:nvPr/>
        </p:nvCxnSpPr>
        <p:spPr>
          <a:xfrm>
            <a:off x="10945009" y="1764332"/>
            <a:ext cx="276050" cy="0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76C1D3-C529-3347-99CB-AA6BD8995783}"/>
              </a:ext>
            </a:extLst>
          </p:cNvPr>
          <p:cNvCxnSpPr>
            <a:cxnSpLocks/>
          </p:cNvCxnSpPr>
          <p:nvPr/>
        </p:nvCxnSpPr>
        <p:spPr>
          <a:xfrm>
            <a:off x="11221059" y="1770847"/>
            <a:ext cx="0" cy="762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55113E1-FDEE-7C41-9EC6-4FD3F5B16B84}"/>
              </a:ext>
            </a:extLst>
          </p:cNvPr>
          <p:cNvCxnSpPr>
            <a:cxnSpLocks/>
          </p:cNvCxnSpPr>
          <p:nvPr/>
        </p:nvCxnSpPr>
        <p:spPr>
          <a:xfrm>
            <a:off x="788586" y="3641211"/>
            <a:ext cx="0" cy="784329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D0F524-4B6F-794B-8DC4-29503F96DDEC}"/>
              </a:ext>
            </a:extLst>
          </p:cNvPr>
          <p:cNvCxnSpPr/>
          <p:nvPr/>
        </p:nvCxnSpPr>
        <p:spPr>
          <a:xfrm>
            <a:off x="780209" y="4425540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743FE10-761E-6C4E-8A5D-63F40A848BA8}"/>
              </a:ext>
            </a:extLst>
          </p:cNvPr>
          <p:cNvCxnSpPr/>
          <p:nvPr/>
        </p:nvCxnSpPr>
        <p:spPr>
          <a:xfrm>
            <a:off x="3967851" y="4425540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A9798B3-BBA1-1642-A42F-B82A0A7FB3CA}"/>
              </a:ext>
            </a:extLst>
          </p:cNvPr>
          <p:cNvCxnSpPr/>
          <p:nvPr/>
        </p:nvCxnSpPr>
        <p:spPr>
          <a:xfrm>
            <a:off x="7511341" y="4425540"/>
            <a:ext cx="48490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1D02CE-9B18-2046-BAE7-572BF64F4761}"/>
              </a:ext>
            </a:extLst>
          </p:cNvPr>
          <p:cNvCxnSpPr>
            <a:cxnSpLocks/>
          </p:cNvCxnSpPr>
          <p:nvPr/>
        </p:nvCxnSpPr>
        <p:spPr>
          <a:xfrm>
            <a:off x="10931154" y="4396696"/>
            <a:ext cx="276050" cy="0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6C1A1F-AA23-8B4E-ADC7-4D9ED3D448EC}"/>
              </a:ext>
            </a:extLst>
          </p:cNvPr>
          <p:cNvCxnSpPr>
            <a:cxnSpLocks/>
          </p:cNvCxnSpPr>
          <p:nvPr/>
        </p:nvCxnSpPr>
        <p:spPr>
          <a:xfrm>
            <a:off x="11207204" y="4403211"/>
            <a:ext cx="0" cy="762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41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549E8-5405-E748-B08B-07783CDCD891}"/>
              </a:ext>
            </a:extLst>
          </p:cNvPr>
          <p:cNvSpPr/>
          <p:nvPr/>
        </p:nvSpPr>
        <p:spPr>
          <a:xfrm>
            <a:off x="3719593" y="6606988"/>
            <a:ext cx="25262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Tinjauan</a:t>
            </a:r>
            <a:r>
              <a:rPr lang="en-US" sz="1600" dirty="0">
                <a:solidFill>
                  <a:srgbClr val="014D71"/>
                </a:solidFill>
              </a:rPr>
              <a:t> Pustaka dan </a:t>
            </a:r>
            <a:r>
              <a:rPr lang="en-US" sz="1600" dirty="0" err="1">
                <a:solidFill>
                  <a:srgbClr val="014D71"/>
                </a:solidFill>
              </a:rPr>
              <a:t>Teori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21B61-EE5D-A943-98B3-045F7F08719A}"/>
              </a:ext>
            </a:extLst>
          </p:cNvPr>
          <p:cNvSpPr txBox="1"/>
          <p:nvPr/>
        </p:nvSpPr>
        <p:spPr>
          <a:xfrm>
            <a:off x="825505" y="1173474"/>
            <a:ext cx="288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Kapasitas</a:t>
            </a:r>
            <a:r>
              <a:rPr lang="en-US" sz="2000" dirty="0"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hosting </a:t>
            </a:r>
            <a:r>
              <a:rPr lang="en-US" sz="2000" dirty="0" err="1">
                <a:latin typeface="+mj-lt"/>
              </a:rPr>
              <a:t>pertama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3C29F-6ADA-F043-AA8D-13B7C7DB1F43}"/>
              </a:ext>
            </a:extLst>
          </p:cNvPr>
          <p:cNvSpPr txBox="1"/>
          <p:nvPr/>
        </p:nvSpPr>
        <p:spPr>
          <a:xfrm>
            <a:off x="830410" y="1806397"/>
            <a:ext cx="436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Akurasi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dalam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merasakan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tegangan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lebih</a:t>
            </a:r>
            <a:endParaRPr lang="en-US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3AFF0-72A1-3C49-8702-19E63A1E84ED}"/>
              </a:ext>
            </a:extLst>
          </p:cNvPr>
          <p:cNvSpPr txBox="1"/>
          <p:nvPr/>
        </p:nvSpPr>
        <p:spPr>
          <a:xfrm>
            <a:off x="825812" y="2470987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Conditional probability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83E30-B9D3-2747-9346-CB6F56899341}"/>
              </a:ext>
            </a:extLst>
          </p:cNvPr>
          <p:cNvSpPr txBox="1"/>
          <p:nvPr/>
        </p:nvSpPr>
        <p:spPr>
          <a:xfrm>
            <a:off x="833583" y="3130730"/>
            <a:ext cx="1687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Proses </a:t>
            </a:r>
            <a:r>
              <a:rPr lang="en-US" sz="2000" i="1" dirty="0">
                <a:latin typeface="+mj-lt"/>
              </a:rPr>
              <a:t>Markov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9980FF-B5ED-C24C-A528-B611FA4AA239}"/>
              </a:ext>
            </a:extLst>
          </p:cNvPr>
          <p:cNvSpPr txBox="1"/>
          <p:nvPr/>
        </p:nvSpPr>
        <p:spPr>
          <a:xfrm>
            <a:off x="838488" y="3701287"/>
            <a:ext cx="2173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Probabilitas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transisi</a:t>
            </a:r>
            <a:endParaRPr lang="en-US" sz="20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E59D9-FB61-E64F-AD7D-DC886B42A2A6}"/>
              </a:ext>
            </a:extLst>
          </p:cNvPr>
          <p:cNvSpPr txBox="1"/>
          <p:nvPr/>
        </p:nvSpPr>
        <p:spPr>
          <a:xfrm>
            <a:off x="833583" y="4412822"/>
            <a:ext cx="228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Mean absolute error</a:t>
            </a:r>
          </a:p>
        </p:txBody>
      </p:sp>
      <p:pic>
        <p:nvPicPr>
          <p:cNvPr id="41" name="Picture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894EB2-0DFB-FA4C-849B-7719C9B37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18" y="2346081"/>
            <a:ext cx="2191022" cy="643601"/>
          </a:xfrm>
          <a:prstGeom prst="rect">
            <a:avLst/>
          </a:prstGeom>
        </p:spPr>
      </p:pic>
      <p:pic>
        <p:nvPicPr>
          <p:cNvPr id="42" name="Picture 41" descr="A close up of a clock&#10;&#10;Description automatically generated">
            <a:extLst>
              <a:ext uri="{FF2B5EF4-FFF2-40B4-BE49-F238E27FC236}">
                <a16:creationId xmlns:a16="http://schemas.microsoft.com/office/drawing/2014/main" id="{E4E18D14-0ED8-6841-A224-98F6068BF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60" y="4271844"/>
            <a:ext cx="2505747" cy="6689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74AAEE2-F9CC-C745-AE9D-987C7ABE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362" y="1090448"/>
            <a:ext cx="4821958" cy="5353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510A525-352B-B24C-8594-DC4F7C3B8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4" y="3145138"/>
            <a:ext cx="5270893" cy="3379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60E27E-3A7F-2A4E-AF31-DB575B0D7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16" y="3726795"/>
            <a:ext cx="3394692" cy="3213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03D5F9-0E27-7D41-859B-680532CB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88" y="1775023"/>
            <a:ext cx="5634121" cy="50261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48909B-B4C4-3549-868B-46977E4A0B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99" y="5026716"/>
            <a:ext cx="5189517" cy="63159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F7CBCE2-3262-9D40-8734-14ACEE4BC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27" y="5658309"/>
            <a:ext cx="2762992" cy="272462"/>
          </a:xfrm>
          <a:prstGeom prst="rect">
            <a:avLst/>
          </a:prstGeom>
        </p:spPr>
      </p:pic>
      <p:pic>
        <p:nvPicPr>
          <p:cNvPr id="57" name="Picture 5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08C3253A-7AF4-9F4A-8687-5078DB193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57" y="6018691"/>
            <a:ext cx="2090358" cy="317806"/>
          </a:xfrm>
          <a:prstGeom prst="rect">
            <a:avLst/>
          </a:prstGeom>
        </p:spPr>
      </p:pic>
      <p:pic>
        <p:nvPicPr>
          <p:cNvPr id="58" name="Picture 5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A2B3EB2-1B18-3041-AC2E-CF9065DD79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74" y="6018691"/>
            <a:ext cx="2059663" cy="3131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7438947-9310-B742-A6BB-64CC90E06577}"/>
              </a:ext>
            </a:extLst>
          </p:cNvPr>
          <p:cNvSpPr txBox="1"/>
          <p:nvPr/>
        </p:nvSpPr>
        <p:spPr>
          <a:xfrm>
            <a:off x="9488435" y="7168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68DD17-3C9E-DF4F-934F-6C56ED3242CF}"/>
              </a:ext>
            </a:extLst>
          </p:cNvPr>
          <p:cNvSpPr txBox="1"/>
          <p:nvPr/>
        </p:nvSpPr>
        <p:spPr>
          <a:xfrm>
            <a:off x="825505" y="5142457"/>
            <a:ext cx="1626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Model </a:t>
            </a:r>
            <a:r>
              <a:rPr lang="en-US" sz="2000" dirty="0" err="1">
                <a:latin typeface="+mj-lt"/>
              </a:rPr>
              <a:t>baterai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2AE051-C9EA-FB4F-8E9B-C455C27296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16" y="6018691"/>
            <a:ext cx="2351653" cy="2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B6ADC4-DF7C-AE48-842E-5DE004E60971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77DB1-D527-4641-9246-30D353048324}"/>
              </a:ext>
            </a:extLst>
          </p:cNvPr>
          <p:cNvSpPr/>
          <p:nvPr/>
        </p:nvSpPr>
        <p:spPr>
          <a:xfrm>
            <a:off x="3719593" y="6606988"/>
            <a:ext cx="25262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Hipotesis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BCDC9B-F8C6-5C45-87F9-DF345B93CDA7}"/>
              </a:ext>
            </a:extLst>
          </p:cNvPr>
          <p:cNvSpPr/>
          <p:nvPr/>
        </p:nvSpPr>
        <p:spPr>
          <a:xfrm>
            <a:off x="499404" y="1455820"/>
            <a:ext cx="11193190" cy="2803359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+mj-lt"/>
              </a:rPr>
              <a:t>Pengembangan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i="1" dirty="0">
                <a:solidFill>
                  <a:schemeClr val="tx1"/>
                </a:solidFill>
                <a:latin typeface="+mj-lt"/>
              </a:rPr>
              <a:t>hosting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PLTS dan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baterai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menambahkan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variabel-variabel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ketidakpastian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seperti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PLTS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mampu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meningkatkan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tingkat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representatif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akurasi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tanpa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menambah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waktu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komputasi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jika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dibandingkan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sebelumnya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yaitu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Monte Carlo.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BA8097-84AA-964B-9283-5B7166500698}"/>
              </a:ext>
            </a:extLst>
          </p:cNvPr>
          <p:cNvSpPr/>
          <p:nvPr/>
        </p:nvSpPr>
        <p:spPr>
          <a:xfrm>
            <a:off x="4742271" y="1104199"/>
            <a:ext cx="2707456" cy="70323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Hipotesis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0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9">
            <a:extLst>
              <a:ext uri="{FF2B5EF4-FFF2-40B4-BE49-F238E27FC236}">
                <a16:creationId xmlns:a16="http://schemas.microsoft.com/office/drawing/2014/main" id="{2921C0CF-A6FC-3545-B4E8-70845FDDB09A}"/>
              </a:ext>
            </a:extLst>
          </p:cNvPr>
          <p:cNvSpPr/>
          <p:nvPr/>
        </p:nvSpPr>
        <p:spPr>
          <a:xfrm rot="16200000">
            <a:off x="2516404" y="3176804"/>
            <a:ext cx="4737102" cy="1279091"/>
          </a:xfrm>
          <a:prstGeom prst="triangle">
            <a:avLst>
              <a:gd name="adj" fmla="val 5345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A2DFEF2-AA92-E441-ACB7-FC8218F5F71C}"/>
              </a:ext>
            </a:extLst>
          </p:cNvPr>
          <p:cNvSpPr/>
          <p:nvPr/>
        </p:nvSpPr>
        <p:spPr>
          <a:xfrm rot="16200000">
            <a:off x="2515056" y="3175453"/>
            <a:ext cx="4737102" cy="1281792"/>
          </a:xfrm>
          <a:prstGeom prst="triangle">
            <a:avLst>
              <a:gd name="adj" fmla="val 3958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8DB031-A271-6B45-8E12-973BBC0B8C08}"/>
              </a:ext>
            </a:extLst>
          </p:cNvPr>
          <p:cNvSpPr/>
          <p:nvPr/>
        </p:nvSpPr>
        <p:spPr>
          <a:xfrm>
            <a:off x="4242709" y="3644734"/>
            <a:ext cx="311217" cy="6139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AF55B-6C49-574C-91C8-8C76E5FB77B1}"/>
              </a:ext>
            </a:extLst>
          </p:cNvPr>
          <p:cNvSpPr/>
          <p:nvPr/>
        </p:nvSpPr>
        <p:spPr>
          <a:xfrm>
            <a:off x="5524500" y="1434716"/>
            <a:ext cx="6112309" cy="4750184"/>
          </a:xfrm>
          <a:prstGeom prst="rect">
            <a:avLst/>
          </a:prstGeom>
          <a:solidFill>
            <a:srgbClr val="F9C435">
              <a:alpha val="23000"/>
            </a:srgbClr>
          </a:solidFill>
          <a:ln w="28575">
            <a:solidFill>
              <a:srgbClr val="014D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Usulan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221BA-DABE-B14A-9141-A4D5A7E76DFC}"/>
              </a:ext>
            </a:extLst>
          </p:cNvPr>
          <p:cNvSpPr/>
          <p:nvPr/>
        </p:nvSpPr>
        <p:spPr>
          <a:xfrm>
            <a:off x="1375209" y="1172091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Mulai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E0AA6-1110-9943-851D-EA033C9CF0A8}"/>
              </a:ext>
            </a:extLst>
          </p:cNvPr>
          <p:cNvSpPr/>
          <p:nvPr/>
        </p:nvSpPr>
        <p:spPr>
          <a:xfrm>
            <a:off x="562409" y="1815934"/>
            <a:ext cx="3683000" cy="660400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Studi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Pustaka,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memahami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teori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temuan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terbaru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3014C-7735-E14E-82E2-160BC01B52F7}"/>
              </a:ext>
            </a:extLst>
          </p:cNvPr>
          <p:cNvSpPr/>
          <p:nvPr/>
        </p:nvSpPr>
        <p:spPr>
          <a:xfrm>
            <a:off x="562409" y="2730334"/>
            <a:ext cx="3683000" cy="660400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Perumusan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masalah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tujuan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hipotesis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FB24A3-367A-2246-A20F-A7F8006B6621}"/>
              </a:ext>
            </a:extLst>
          </p:cNvPr>
          <p:cNvSpPr/>
          <p:nvPr/>
        </p:nvSpPr>
        <p:spPr>
          <a:xfrm>
            <a:off x="562409" y="3644734"/>
            <a:ext cx="3683000" cy="660400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simulasi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A39D69-3637-804E-BB16-704E7919CA67}"/>
              </a:ext>
            </a:extLst>
          </p:cNvPr>
          <p:cNvSpPr/>
          <p:nvPr/>
        </p:nvSpPr>
        <p:spPr>
          <a:xfrm>
            <a:off x="562409" y="4559134"/>
            <a:ext cx="3683000" cy="439732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Pembahasan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validasi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3FBEEB-4D15-DA4A-80F5-75243B736842}"/>
              </a:ext>
            </a:extLst>
          </p:cNvPr>
          <p:cNvSpPr/>
          <p:nvPr/>
        </p:nvSpPr>
        <p:spPr>
          <a:xfrm>
            <a:off x="562409" y="5248568"/>
            <a:ext cx="3683000" cy="439732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Penarikan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kesimpulan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C88A3A8-F331-FD44-A6EB-7B6D10098713}"/>
              </a:ext>
            </a:extLst>
          </p:cNvPr>
          <p:cNvSpPr/>
          <p:nvPr/>
        </p:nvSpPr>
        <p:spPr>
          <a:xfrm>
            <a:off x="1375209" y="5938002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Selesai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364ECC-CA89-CE46-8A0F-EFA6684BDBB2}"/>
              </a:ext>
            </a:extLst>
          </p:cNvPr>
          <p:cNvCxnSpPr/>
          <p:nvPr/>
        </p:nvCxnSpPr>
        <p:spPr>
          <a:xfrm>
            <a:off x="765609" y="3644734"/>
            <a:ext cx="0" cy="66040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EAEA04-7C0E-2D41-98D0-0DEDED977152}"/>
              </a:ext>
            </a:extLst>
          </p:cNvPr>
          <p:cNvCxnSpPr/>
          <p:nvPr/>
        </p:nvCxnSpPr>
        <p:spPr>
          <a:xfrm>
            <a:off x="4042209" y="3644734"/>
            <a:ext cx="0" cy="66040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ADDC97-5DE5-614D-9BCA-82EE69447AF8}"/>
              </a:ext>
            </a:extLst>
          </p:cNvPr>
          <p:cNvCxnSpPr>
            <a:cxnSpLocks/>
          </p:cNvCxnSpPr>
          <p:nvPr/>
        </p:nvCxnSpPr>
        <p:spPr>
          <a:xfrm>
            <a:off x="2403909" y="154920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988291-D392-2A4D-BF82-701E1986131F}"/>
              </a:ext>
            </a:extLst>
          </p:cNvPr>
          <p:cNvCxnSpPr>
            <a:cxnSpLocks/>
          </p:cNvCxnSpPr>
          <p:nvPr/>
        </p:nvCxnSpPr>
        <p:spPr>
          <a:xfrm>
            <a:off x="2403908" y="2466093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402CD4-A5D6-FE47-BAE6-663AF3442C16}"/>
              </a:ext>
            </a:extLst>
          </p:cNvPr>
          <p:cNvCxnSpPr>
            <a:cxnSpLocks/>
          </p:cNvCxnSpPr>
          <p:nvPr/>
        </p:nvCxnSpPr>
        <p:spPr>
          <a:xfrm>
            <a:off x="2403907" y="3382982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5ED38E-09B7-144D-B609-2B748F92CF0A}"/>
              </a:ext>
            </a:extLst>
          </p:cNvPr>
          <p:cNvCxnSpPr>
            <a:cxnSpLocks/>
          </p:cNvCxnSpPr>
          <p:nvPr/>
        </p:nvCxnSpPr>
        <p:spPr>
          <a:xfrm>
            <a:off x="2403906" y="4299871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E453E4-DD6C-CE47-9053-25B3CE822292}"/>
              </a:ext>
            </a:extLst>
          </p:cNvPr>
          <p:cNvCxnSpPr>
            <a:cxnSpLocks/>
          </p:cNvCxnSpPr>
          <p:nvPr/>
        </p:nvCxnSpPr>
        <p:spPr>
          <a:xfrm>
            <a:off x="2403905" y="499179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ADF411-FB15-7040-8C12-EE95D06DA52D}"/>
              </a:ext>
            </a:extLst>
          </p:cNvPr>
          <p:cNvCxnSpPr>
            <a:cxnSpLocks/>
          </p:cNvCxnSpPr>
          <p:nvPr/>
        </p:nvCxnSpPr>
        <p:spPr>
          <a:xfrm>
            <a:off x="2403904" y="5683717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7FA4A79-7D09-2240-B862-8AC0BBDE16AD}"/>
              </a:ext>
            </a:extLst>
          </p:cNvPr>
          <p:cNvSpPr/>
          <p:nvPr/>
        </p:nvSpPr>
        <p:spPr>
          <a:xfrm>
            <a:off x="6041654" y="2104861"/>
            <a:ext cx="3083397" cy="1228616"/>
          </a:xfrm>
          <a:prstGeom prst="rect">
            <a:avLst/>
          </a:prstGeom>
          <a:solidFill>
            <a:schemeClr val="accent6">
              <a:alpha val="31000"/>
            </a:scheme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708D0B-7FC6-A444-BE13-7B9576500C46}"/>
              </a:ext>
            </a:extLst>
          </p:cNvPr>
          <p:cNvSpPr/>
          <p:nvPr/>
        </p:nvSpPr>
        <p:spPr>
          <a:xfrm>
            <a:off x="6041654" y="3599451"/>
            <a:ext cx="3083397" cy="765307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model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759248-AF3B-7A47-9697-A22133B4EF8D}"/>
              </a:ext>
            </a:extLst>
          </p:cNvPr>
          <p:cNvSpPr/>
          <p:nvPr/>
        </p:nvSpPr>
        <p:spPr>
          <a:xfrm>
            <a:off x="6043955" y="4630732"/>
            <a:ext cx="3083397" cy="1228616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melibatkan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terintegrasi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baterai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656151-9EA8-EB43-AB72-28E0684E019A}"/>
              </a:ext>
            </a:extLst>
          </p:cNvPr>
          <p:cNvSpPr/>
          <p:nvPr/>
        </p:nvSpPr>
        <p:spPr>
          <a:xfrm>
            <a:off x="6867963" y="1202776"/>
            <a:ext cx="3682991" cy="490047"/>
          </a:xfrm>
          <a:prstGeom prst="roundRect">
            <a:avLst>
              <a:gd name="adj" fmla="val 50000"/>
            </a:avLst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simulasi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35758-15CD-AF40-9FFD-4EE3186F6875}"/>
              </a:ext>
            </a:extLst>
          </p:cNvPr>
          <p:cNvCxnSpPr/>
          <p:nvPr/>
        </p:nvCxnSpPr>
        <p:spPr>
          <a:xfrm>
            <a:off x="9125160" y="2601886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CC81EC-A999-CA40-BF07-B8A944371058}"/>
              </a:ext>
            </a:extLst>
          </p:cNvPr>
          <p:cNvCxnSpPr/>
          <p:nvPr/>
        </p:nvCxnSpPr>
        <p:spPr>
          <a:xfrm>
            <a:off x="9134685" y="3987886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07124E-4CA5-EE4E-8E9B-35681901DE83}"/>
              </a:ext>
            </a:extLst>
          </p:cNvPr>
          <p:cNvCxnSpPr/>
          <p:nvPr/>
        </p:nvCxnSpPr>
        <p:spPr>
          <a:xfrm>
            <a:off x="9125051" y="5236998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D50295-3F55-A542-9E9F-D74497884A57}"/>
              </a:ext>
            </a:extLst>
          </p:cNvPr>
          <p:cNvCxnSpPr>
            <a:cxnSpLocks/>
          </p:cNvCxnSpPr>
          <p:nvPr/>
        </p:nvCxnSpPr>
        <p:spPr>
          <a:xfrm>
            <a:off x="9309798" y="2590162"/>
            <a:ext cx="0" cy="2655278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AE70B0-3B4C-B348-B0D5-B50D1E4B62C6}"/>
              </a:ext>
            </a:extLst>
          </p:cNvPr>
          <p:cNvCxnSpPr>
            <a:cxnSpLocks/>
          </p:cNvCxnSpPr>
          <p:nvPr/>
        </p:nvCxnSpPr>
        <p:spPr>
          <a:xfrm>
            <a:off x="9319323" y="3449817"/>
            <a:ext cx="33151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ECFAFAE-97E5-AF45-A923-C222E35A3D27}"/>
              </a:ext>
            </a:extLst>
          </p:cNvPr>
          <p:cNvSpPr/>
          <p:nvPr/>
        </p:nvSpPr>
        <p:spPr>
          <a:xfrm>
            <a:off x="9650836" y="2877194"/>
            <a:ext cx="1733079" cy="1145246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berupa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artikel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jurnal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/ seminar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0F4986-CF16-BB4C-805F-DE9FA1BE6DBA}"/>
              </a:ext>
            </a:extLst>
          </p:cNvPr>
          <p:cNvSpPr/>
          <p:nvPr/>
        </p:nvSpPr>
        <p:spPr>
          <a:xfrm>
            <a:off x="5782105" y="1947188"/>
            <a:ext cx="562657" cy="562657"/>
          </a:xfrm>
          <a:prstGeom prst="ellipse">
            <a:avLst/>
          </a:prstGeom>
          <a:solidFill>
            <a:srgbClr val="F9C43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3660DC-905D-E64F-B77D-3325F381DC57}"/>
              </a:ext>
            </a:extLst>
          </p:cNvPr>
          <p:cNvSpPr/>
          <p:nvPr/>
        </p:nvSpPr>
        <p:spPr>
          <a:xfrm>
            <a:off x="5757627" y="3428783"/>
            <a:ext cx="562657" cy="562657"/>
          </a:xfrm>
          <a:prstGeom prst="ellipse">
            <a:avLst/>
          </a:prstGeom>
          <a:solidFill>
            <a:srgbClr val="F9C43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F0F574-22AF-DA4A-9897-8452550178E2}"/>
              </a:ext>
            </a:extLst>
          </p:cNvPr>
          <p:cNvSpPr/>
          <p:nvPr/>
        </p:nvSpPr>
        <p:spPr>
          <a:xfrm>
            <a:off x="5753102" y="4457528"/>
            <a:ext cx="562657" cy="562657"/>
          </a:xfrm>
          <a:prstGeom prst="ellipse">
            <a:avLst/>
          </a:prstGeom>
          <a:solidFill>
            <a:srgbClr val="F9C43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08C4734-5A44-BC40-8DD1-282F3CE53870}"/>
              </a:ext>
            </a:extLst>
          </p:cNvPr>
          <p:cNvSpPr/>
          <p:nvPr/>
        </p:nvSpPr>
        <p:spPr>
          <a:xfrm>
            <a:off x="6245817" y="6606988"/>
            <a:ext cx="14908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Usulan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Metode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5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8" y="104583"/>
            <a:ext cx="11114891" cy="762874"/>
          </a:xfrm>
        </p:spPr>
        <p:txBody>
          <a:bodyPr>
            <a:no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Pembentukan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Kapasitas</a:t>
            </a:r>
            <a:r>
              <a:rPr lang="en-US" sz="2400" dirty="0"/>
              <a:t> </a:t>
            </a:r>
            <a:r>
              <a:rPr lang="en-US" sz="2400" i="1" dirty="0"/>
              <a:t>Hosting</a:t>
            </a:r>
            <a:r>
              <a:rPr lang="en-US" sz="2400" dirty="0"/>
              <a:t> PLTS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i="1" dirty="0"/>
              <a:t>Markov Chains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221BA-DABE-B14A-9141-A4D5A7E76DFC}"/>
              </a:ext>
            </a:extLst>
          </p:cNvPr>
          <p:cNvSpPr/>
          <p:nvPr/>
        </p:nvSpPr>
        <p:spPr>
          <a:xfrm>
            <a:off x="4381151" y="867457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Mulai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E0AA6-1110-9943-851D-EA033C9CF0A8}"/>
              </a:ext>
            </a:extLst>
          </p:cNvPr>
          <p:cNvSpPr/>
          <p:nvPr/>
        </p:nvSpPr>
        <p:spPr>
          <a:xfrm>
            <a:off x="3568351" y="1511300"/>
            <a:ext cx="3683000" cy="430469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strategi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3014C-7735-E14E-82E2-160BC01B52F7}"/>
              </a:ext>
            </a:extLst>
          </p:cNvPr>
          <p:cNvSpPr/>
          <p:nvPr/>
        </p:nvSpPr>
        <p:spPr>
          <a:xfrm>
            <a:off x="3568346" y="2205777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C88A3A8-F331-FD44-A6EB-7B6D10098713}"/>
              </a:ext>
            </a:extLst>
          </p:cNvPr>
          <p:cNvSpPr/>
          <p:nvPr/>
        </p:nvSpPr>
        <p:spPr>
          <a:xfrm>
            <a:off x="4381150" y="5862003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Selesai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ADDC97-5DE5-614D-9BCA-82EE69447AF8}"/>
              </a:ext>
            </a:extLst>
          </p:cNvPr>
          <p:cNvCxnSpPr>
            <a:cxnSpLocks/>
          </p:cNvCxnSpPr>
          <p:nvPr/>
        </p:nvCxnSpPr>
        <p:spPr>
          <a:xfrm>
            <a:off x="5409851" y="1244570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988291-D392-2A4D-BF82-701E1986131F}"/>
              </a:ext>
            </a:extLst>
          </p:cNvPr>
          <p:cNvCxnSpPr>
            <a:cxnSpLocks/>
          </p:cNvCxnSpPr>
          <p:nvPr/>
        </p:nvCxnSpPr>
        <p:spPr>
          <a:xfrm>
            <a:off x="5409850" y="1956117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73EBE-4BF2-D44E-8F5C-EA9D27500F85}"/>
              </a:ext>
            </a:extLst>
          </p:cNvPr>
          <p:cNvSpPr/>
          <p:nvPr/>
        </p:nvSpPr>
        <p:spPr>
          <a:xfrm>
            <a:off x="3568346" y="2878615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algoritme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40D96B-F52B-5F46-BB47-5729B3E80A1F}"/>
              </a:ext>
            </a:extLst>
          </p:cNvPr>
          <p:cNvCxnSpPr>
            <a:cxnSpLocks/>
          </p:cNvCxnSpPr>
          <p:nvPr/>
        </p:nvCxnSpPr>
        <p:spPr>
          <a:xfrm>
            <a:off x="5409850" y="2628955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0E1FC-D27B-B049-94DA-1FC48E5D1E4A}"/>
              </a:ext>
            </a:extLst>
          </p:cNvPr>
          <p:cNvSpPr/>
          <p:nvPr/>
        </p:nvSpPr>
        <p:spPr>
          <a:xfrm>
            <a:off x="2795451" y="3561688"/>
            <a:ext cx="5228789" cy="704711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Simulasi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Perbandingan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antara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Monte Carlo.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42C68C-0DE0-5F4D-8466-3B11A85A5B8A}"/>
              </a:ext>
            </a:extLst>
          </p:cNvPr>
          <p:cNvCxnSpPr>
            <a:cxnSpLocks/>
          </p:cNvCxnSpPr>
          <p:nvPr/>
        </p:nvCxnSpPr>
        <p:spPr>
          <a:xfrm>
            <a:off x="5409850" y="3301793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F8C5F18-4A24-694A-9B71-4849BD93B82F}"/>
              </a:ext>
            </a:extLst>
          </p:cNvPr>
          <p:cNvSpPr/>
          <p:nvPr/>
        </p:nvSpPr>
        <p:spPr>
          <a:xfrm>
            <a:off x="3568345" y="4516327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Pembahasan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validasi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103E6E-DB06-074A-8A95-A5CA7FD8CFA4}"/>
              </a:ext>
            </a:extLst>
          </p:cNvPr>
          <p:cNvCxnSpPr>
            <a:cxnSpLocks/>
          </p:cNvCxnSpPr>
          <p:nvPr/>
        </p:nvCxnSpPr>
        <p:spPr>
          <a:xfrm>
            <a:off x="5409849" y="4266667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1860C09-4C73-0845-A1A5-7199B9EECC43}"/>
              </a:ext>
            </a:extLst>
          </p:cNvPr>
          <p:cNvSpPr/>
          <p:nvPr/>
        </p:nvSpPr>
        <p:spPr>
          <a:xfrm>
            <a:off x="3568345" y="5189165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Kesimpulan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F536B9-2CA6-414D-9D85-38F2412BB49D}"/>
              </a:ext>
            </a:extLst>
          </p:cNvPr>
          <p:cNvCxnSpPr>
            <a:cxnSpLocks/>
          </p:cNvCxnSpPr>
          <p:nvPr/>
        </p:nvCxnSpPr>
        <p:spPr>
          <a:xfrm>
            <a:off x="5409849" y="4939505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CF65F0-DA9C-5F41-BE26-2B0DBCA7CBDB}"/>
              </a:ext>
            </a:extLst>
          </p:cNvPr>
          <p:cNvCxnSpPr>
            <a:cxnSpLocks/>
          </p:cNvCxnSpPr>
          <p:nvPr/>
        </p:nvCxnSpPr>
        <p:spPr>
          <a:xfrm>
            <a:off x="5409849" y="5612343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B971F5D4-1313-AE43-9316-354F06A47FEB}"/>
              </a:ext>
            </a:extLst>
          </p:cNvPr>
          <p:cNvSpPr/>
          <p:nvPr/>
        </p:nvSpPr>
        <p:spPr>
          <a:xfrm>
            <a:off x="8214744" y="1189322"/>
            <a:ext cx="2465604" cy="1439633"/>
          </a:xfrm>
          <a:prstGeom prst="parallelogram">
            <a:avLst/>
          </a:prstGeom>
          <a:solidFill>
            <a:srgbClr val="F9C435">
              <a:alpha val="28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jaringan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197168-0D4B-014A-9B73-7CEE7F2B92A9}"/>
              </a:ext>
            </a:extLst>
          </p:cNvPr>
          <p:cNvSpPr/>
          <p:nvPr/>
        </p:nvSpPr>
        <p:spPr>
          <a:xfrm>
            <a:off x="8509739" y="3220152"/>
            <a:ext cx="1599281" cy="1377679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Monte Carlo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994008-2440-5B46-AF10-E3D646373647}"/>
              </a:ext>
            </a:extLst>
          </p:cNvPr>
          <p:cNvCxnSpPr>
            <a:cxnSpLocks/>
          </p:cNvCxnSpPr>
          <p:nvPr/>
        </p:nvCxnSpPr>
        <p:spPr>
          <a:xfrm>
            <a:off x="9309380" y="2628955"/>
            <a:ext cx="1" cy="579582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DC768A-F4CB-EE47-BC99-9DF600A1569C}"/>
              </a:ext>
            </a:extLst>
          </p:cNvPr>
          <p:cNvCxnSpPr>
            <a:cxnSpLocks/>
            <a:stCxn id="62" idx="1"/>
            <a:endCxn id="40" idx="3"/>
          </p:cNvCxnSpPr>
          <p:nvPr/>
        </p:nvCxnSpPr>
        <p:spPr>
          <a:xfrm flipH="1">
            <a:off x="8024240" y="3908992"/>
            <a:ext cx="485499" cy="5052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434B69F-1D34-A241-96C5-23D4E7B192B4}"/>
              </a:ext>
            </a:extLst>
          </p:cNvPr>
          <p:cNvCxnSpPr>
            <a:cxnSpLocks/>
          </p:cNvCxnSpPr>
          <p:nvPr/>
        </p:nvCxnSpPr>
        <p:spPr>
          <a:xfrm>
            <a:off x="7650947" y="1878114"/>
            <a:ext cx="0" cy="168045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47DA77-D4C4-544D-B14A-9D99A37A00C7}"/>
              </a:ext>
            </a:extLst>
          </p:cNvPr>
          <p:cNvCxnSpPr>
            <a:cxnSpLocks/>
          </p:cNvCxnSpPr>
          <p:nvPr/>
        </p:nvCxnSpPr>
        <p:spPr>
          <a:xfrm flipH="1">
            <a:off x="7650947" y="1889259"/>
            <a:ext cx="743751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D554DC8-6EDB-9742-B579-FB2621916A91}"/>
              </a:ext>
            </a:extLst>
          </p:cNvPr>
          <p:cNvSpPr/>
          <p:nvPr/>
        </p:nvSpPr>
        <p:spPr>
          <a:xfrm>
            <a:off x="6245817" y="6606988"/>
            <a:ext cx="14908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Usulan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Metode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69" name="Parallelogram 68">
            <a:extLst>
              <a:ext uri="{FF2B5EF4-FFF2-40B4-BE49-F238E27FC236}">
                <a16:creationId xmlns:a16="http://schemas.microsoft.com/office/drawing/2014/main" id="{58643E6C-907E-6943-A112-21522E06929B}"/>
              </a:ext>
            </a:extLst>
          </p:cNvPr>
          <p:cNvSpPr/>
          <p:nvPr/>
        </p:nvSpPr>
        <p:spPr>
          <a:xfrm>
            <a:off x="1301222" y="1701194"/>
            <a:ext cx="1959479" cy="1439633"/>
          </a:xfrm>
          <a:prstGeom prst="parallelogram">
            <a:avLst/>
          </a:prstGeom>
          <a:solidFill>
            <a:srgbClr val="F9C435">
              <a:alpha val="28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historis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penetrasi-penetrasi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2329554-A8A5-664E-8507-41E0986C1D2B}"/>
              </a:ext>
            </a:extLst>
          </p:cNvPr>
          <p:cNvCxnSpPr>
            <a:cxnSpLocks/>
            <a:stCxn id="69" idx="2"/>
            <a:endCxn id="22" idx="1"/>
          </p:cNvCxnSpPr>
          <p:nvPr/>
        </p:nvCxnSpPr>
        <p:spPr>
          <a:xfrm>
            <a:off x="3080747" y="2421011"/>
            <a:ext cx="487599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4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8" y="104583"/>
            <a:ext cx="11114891" cy="762874"/>
          </a:xfrm>
        </p:spPr>
        <p:txBody>
          <a:bodyPr>
            <a:noAutofit/>
          </a:bodyPr>
          <a:lstStyle/>
          <a:p>
            <a:r>
              <a:rPr lang="en-US" sz="2400" dirty="0"/>
              <a:t>2. </a:t>
            </a:r>
            <a:r>
              <a:rPr lang="en-US" sz="2400" dirty="0" err="1"/>
              <a:t>Pembentukan</a:t>
            </a:r>
            <a:r>
              <a:rPr lang="en-US" sz="2400" dirty="0"/>
              <a:t> Model </a:t>
            </a:r>
            <a:r>
              <a:rPr lang="en-US" sz="2400" dirty="0" err="1"/>
              <a:t>Profil</a:t>
            </a:r>
            <a:r>
              <a:rPr lang="en-US" sz="2400" dirty="0"/>
              <a:t> Beban dan </a:t>
            </a:r>
            <a:r>
              <a:rPr lang="en-US" sz="2400" dirty="0" err="1"/>
              <a:t>Daya</a:t>
            </a:r>
            <a:r>
              <a:rPr lang="en-US" sz="2400" dirty="0"/>
              <a:t> </a:t>
            </a:r>
            <a:r>
              <a:rPr lang="en-US" sz="2400" dirty="0" err="1"/>
              <a:t>Keluaran</a:t>
            </a:r>
            <a:r>
              <a:rPr lang="en-US" sz="2400" dirty="0"/>
              <a:t> PLTS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AF48D3-FD53-0941-A886-735CB0BB8FF3}"/>
              </a:ext>
            </a:extLst>
          </p:cNvPr>
          <p:cNvSpPr/>
          <p:nvPr/>
        </p:nvSpPr>
        <p:spPr>
          <a:xfrm>
            <a:off x="6245817" y="6606988"/>
            <a:ext cx="14908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Usulan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Metode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085BF21-E49C-2D4F-92A1-E55E6992EAAA}"/>
              </a:ext>
            </a:extLst>
          </p:cNvPr>
          <p:cNvSpPr/>
          <p:nvPr/>
        </p:nvSpPr>
        <p:spPr>
          <a:xfrm>
            <a:off x="5077054" y="1045028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Mulai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33E1B3-FCEF-DD42-B66F-EF794E993922}"/>
              </a:ext>
            </a:extLst>
          </p:cNvPr>
          <p:cNvSpPr/>
          <p:nvPr/>
        </p:nvSpPr>
        <p:spPr>
          <a:xfrm>
            <a:off x="4031170" y="1700094"/>
            <a:ext cx="4148644" cy="430469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matriks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probabilitas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transisi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506172-9E40-C84F-84C6-148F6DB95FD4}"/>
              </a:ext>
            </a:extLst>
          </p:cNvPr>
          <p:cNvSpPr/>
          <p:nvPr/>
        </p:nvSpPr>
        <p:spPr>
          <a:xfrm>
            <a:off x="4264249" y="2383348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8E75E9D-C28A-0848-ACEE-E1E84D1002C2}"/>
              </a:ext>
            </a:extLst>
          </p:cNvPr>
          <p:cNvSpPr/>
          <p:nvPr/>
        </p:nvSpPr>
        <p:spPr>
          <a:xfrm>
            <a:off x="5077053" y="6039574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Selesai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E7638F5-9898-1B4F-A2B1-A4D5B9C0F0BF}"/>
              </a:ext>
            </a:extLst>
          </p:cNvPr>
          <p:cNvCxnSpPr>
            <a:cxnSpLocks/>
          </p:cNvCxnSpPr>
          <p:nvPr/>
        </p:nvCxnSpPr>
        <p:spPr>
          <a:xfrm>
            <a:off x="6105754" y="1422141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90FC0A-5D5B-7644-A426-ABD2501EF174}"/>
              </a:ext>
            </a:extLst>
          </p:cNvPr>
          <p:cNvCxnSpPr>
            <a:cxnSpLocks/>
          </p:cNvCxnSpPr>
          <p:nvPr/>
        </p:nvCxnSpPr>
        <p:spPr>
          <a:xfrm>
            <a:off x="6105753" y="2133688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2CDDF8E-B56A-F744-B44C-8E2B7EEC7A6C}"/>
              </a:ext>
            </a:extLst>
          </p:cNvPr>
          <p:cNvSpPr/>
          <p:nvPr/>
        </p:nvSpPr>
        <p:spPr>
          <a:xfrm>
            <a:off x="4264249" y="3056186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algoritme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13A177-33D6-874C-9040-765354C164BB}"/>
              </a:ext>
            </a:extLst>
          </p:cNvPr>
          <p:cNvCxnSpPr>
            <a:cxnSpLocks/>
          </p:cNvCxnSpPr>
          <p:nvPr/>
        </p:nvCxnSpPr>
        <p:spPr>
          <a:xfrm>
            <a:off x="6105753" y="2806526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8725E17-3F1F-544D-BAF9-396900E3DA52}"/>
              </a:ext>
            </a:extLst>
          </p:cNvPr>
          <p:cNvSpPr/>
          <p:nvPr/>
        </p:nvSpPr>
        <p:spPr>
          <a:xfrm>
            <a:off x="2497478" y="3739527"/>
            <a:ext cx="7197044" cy="704711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Simulasi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i="1" dirty="0" err="1">
                <a:solidFill>
                  <a:schemeClr val="tx1"/>
                </a:solidFill>
                <a:latin typeface="+mj-lt"/>
              </a:rPr>
              <a:t>antara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 Markov Chains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Perbandingan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deterministik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BB41E2D-8849-E345-AF2A-2A702E258A23}"/>
              </a:ext>
            </a:extLst>
          </p:cNvPr>
          <p:cNvCxnSpPr>
            <a:cxnSpLocks/>
          </p:cNvCxnSpPr>
          <p:nvPr/>
        </p:nvCxnSpPr>
        <p:spPr>
          <a:xfrm>
            <a:off x="6105753" y="347936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B1E02AF-FE27-2949-9071-63D8F7A984AE}"/>
              </a:ext>
            </a:extLst>
          </p:cNvPr>
          <p:cNvSpPr/>
          <p:nvPr/>
        </p:nvSpPr>
        <p:spPr>
          <a:xfrm>
            <a:off x="4264248" y="4693898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Pembahasan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validasi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C67E014-5084-7F42-AB58-D9F5DBB039FC}"/>
              </a:ext>
            </a:extLst>
          </p:cNvPr>
          <p:cNvCxnSpPr>
            <a:cxnSpLocks/>
          </p:cNvCxnSpPr>
          <p:nvPr/>
        </p:nvCxnSpPr>
        <p:spPr>
          <a:xfrm>
            <a:off x="6105752" y="4444238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78D1524-1C44-D94B-BCCE-06857AAC08FD}"/>
              </a:ext>
            </a:extLst>
          </p:cNvPr>
          <p:cNvSpPr/>
          <p:nvPr/>
        </p:nvSpPr>
        <p:spPr>
          <a:xfrm>
            <a:off x="4264248" y="5366736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Kesimpulan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D74F8B-C2DF-084C-9E48-938F84CD6E75}"/>
              </a:ext>
            </a:extLst>
          </p:cNvPr>
          <p:cNvCxnSpPr>
            <a:cxnSpLocks/>
          </p:cNvCxnSpPr>
          <p:nvPr/>
        </p:nvCxnSpPr>
        <p:spPr>
          <a:xfrm>
            <a:off x="6105752" y="5117076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AA6856F-F893-BD45-8686-20BA75558592}"/>
              </a:ext>
            </a:extLst>
          </p:cNvPr>
          <p:cNvCxnSpPr>
            <a:cxnSpLocks/>
          </p:cNvCxnSpPr>
          <p:nvPr/>
        </p:nvCxnSpPr>
        <p:spPr>
          <a:xfrm>
            <a:off x="6105752" y="578991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Parallelogram 80">
            <a:extLst>
              <a:ext uri="{FF2B5EF4-FFF2-40B4-BE49-F238E27FC236}">
                <a16:creationId xmlns:a16="http://schemas.microsoft.com/office/drawing/2014/main" id="{EF9F36EE-E8A7-B74C-A7DD-0C0DAA2968A6}"/>
              </a:ext>
            </a:extLst>
          </p:cNvPr>
          <p:cNvSpPr/>
          <p:nvPr/>
        </p:nvSpPr>
        <p:spPr>
          <a:xfrm>
            <a:off x="1714804" y="1193327"/>
            <a:ext cx="1959479" cy="1439633"/>
          </a:xfrm>
          <a:prstGeom prst="parallelogram">
            <a:avLst/>
          </a:prstGeom>
          <a:solidFill>
            <a:srgbClr val="F9C435">
              <a:alpha val="28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historis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profil-profil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1FC1833-B0E1-5D43-962B-B4D173AF4B4B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494329" y="1913144"/>
            <a:ext cx="487599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arallelogram 82">
            <a:extLst>
              <a:ext uri="{FF2B5EF4-FFF2-40B4-BE49-F238E27FC236}">
                <a16:creationId xmlns:a16="http://schemas.microsoft.com/office/drawing/2014/main" id="{062F2A57-2FDB-D64D-94F8-FE9010662FC3}"/>
              </a:ext>
            </a:extLst>
          </p:cNvPr>
          <p:cNvSpPr/>
          <p:nvPr/>
        </p:nvSpPr>
        <p:spPr>
          <a:xfrm>
            <a:off x="8586184" y="1201558"/>
            <a:ext cx="1959479" cy="1439633"/>
          </a:xfrm>
          <a:prstGeom prst="parallelogram">
            <a:avLst/>
          </a:prstGeom>
          <a:solidFill>
            <a:srgbClr val="F9C435">
              <a:alpha val="28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historis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daya-daya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F0C52B-1CF5-8C47-AF04-11C0D23DEB6F}"/>
              </a:ext>
            </a:extLst>
          </p:cNvPr>
          <p:cNvCxnSpPr>
            <a:cxnSpLocks/>
          </p:cNvCxnSpPr>
          <p:nvPr/>
        </p:nvCxnSpPr>
        <p:spPr>
          <a:xfrm flipH="1">
            <a:off x="8194322" y="1921374"/>
            <a:ext cx="567730" cy="8231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7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8" y="104583"/>
            <a:ext cx="11114891" cy="762874"/>
          </a:xfrm>
        </p:spPr>
        <p:txBody>
          <a:bodyPr>
            <a:noAutofit/>
          </a:bodyPr>
          <a:lstStyle/>
          <a:p>
            <a:r>
              <a:rPr lang="en-US" sz="2400" dirty="0"/>
              <a:t>3.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melibatkan</a:t>
            </a:r>
            <a:r>
              <a:rPr lang="en-US" sz="2400" dirty="0"/>
              <a:t> </a:t>
            </a:r>
            <a:r>
              <a:rPr lang="en-US" sz="2400" dirty="0" err="1"/>
              <a:t>penetrasi</a:t>
            </a:r>
            <a:r>
              <a:rPr lang="en-US" sz="2400" dirty="0"/>
              <a:t> PLTS yang </a:t>
            </a:r>
            <a:r>
              <a:rPr lang="en-US" sz="2400" dirty="0" err="1"/>
              <a:t>terintegrasi</a:t>
            </a:r>
            <a:r>
              <a:rPr lang="en-US" sz="2400" dirty="0"/>
              <a:t> </a:t>
            </a:r>
            <a:r>
              <a:rPr lang="en-US" sz="2400" dirty="0" err="1"/>
              <a:t>baterai</a:t>
            </a:r>
            <a:endParaRPr lang="en-US" sz="2400" i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E4637E-9A3D-0A45-92A5-5DF0F292C366}"/>
              </a:ext>
            </a:extLst>
          </p:cNvPr>
          <p:cNvSpPr/>
          <p:nvPr/>
        </p:nvSpPr>
        <p:spPr>
          <a:xfrm>
            <a:off x="6245817" y="6606988"/>
            <a:ext cx="149082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Usulan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Metode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123D5-0F09-8C4E-B593-D3DB7AD1ADBE}"/>
              </a:ext>
            </a:extLst>
          </p:cNvPr>
          <p:cNvSpPr/>
          <p:nvPr/>
        </p:nvSpPr>
        <p:spPr>
          <a:xfrm>
            <a:off x="5067562" y="941181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Mulai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257BB1-D3EE-9A44-9816-2F60BDC0FB5A}"/>
              </a:ext>
            </a:extLst>
          </p:cNvPr>
          <p:cNvSpPr/>
          <p:nvPr/>
        </p:nvSpPr>
        <p:spPr>
          <a:xfrm>
            <a:off x="3058985" y="1583897"/>
            <a:ext cx="6074030" cy="52820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Algoritme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Chains.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9B14AE6-0E07-034E-A328-258DF105848F}"/>
              </a:ext>
            </a:extLst>
          </p:cNvPr>
          <p:cNvSpPr/>
          <p:nvPr/>
        </p:nvSpPr>
        <p:spPr>
          <a:xfrm>
            <a:off x="5067300" y="6064664"/>
            <a:ext cx="2057400" cy="389843"/>
          </a:xfrm>
          <a:prstGeom prst="roundRect">
            <a:avLst>
              <a:gd name="adj" fmla="val 50000"/>
            </a:avLst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Selesai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4FDABF-D8B5-8544-A1B2-BC9248626102}"/>
              </a:ext>
            </a:extLst>
          </p:cNvPr>
          <p:cNvCxnSpPr>
            <a:cxnSpLocks/>
          </p:cNvCxnSpPr>
          <p:nvPr/>
        </p:nvCxnSpPr>
        <p:spPr>
          <a:xfrm>
            <a:off x="6096262" y="131829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E77118-2093-0A4E-87AF-434EE39662E2}"/>
              </a:ext>
            </a:extLst>
          </p:cNvPr>
          <p:cNvSpPr/>
          <p:nvPr/>
        </p:nvSpPr>
        <p:spPr>
          <a:xfrm>
            <a:off x="4254757" y="3047941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Modifikasi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algoritme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43CFDA0-C414-974B-8A4D-0CA08E31BB85}"/>
              </a:ext>
            </a:extLst>
          </p:cNvPr>
          <p:cNvCxnSpPr>
            <a:cxnSpLocks/>
          </p:cNvCxnSpPr>
          <p:nvPr/>
        </p:nvCxnSpPr>
        <p:spPr>
          <a:xfrm>
            <a:off x="6096261" y="2798281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78BAD0E-FFD3-3B4C-B83A-20BF3534B624}"/>
              </a:ext>
            </a:extLst>
          </p:cNvPr>
          <p:cNvSpPr/>
          <p:nvPr/>
        </p:nvSpPr>
        <p:spPr>
          <a:xfrm>
            <a:off x="2487986" y="3731282"/>
            <a:ext cx="7197044" cy="704711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Simulasi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i="1" dirty="0" err="1">
                <a:solidFill>
                  <a:schemeClr val="tx1"/>
                </a:solidFill>
                <a:latin typeface="+mj-lt"/>
              </a:rPr>
              <a:t>antara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 Markov Chains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Perbandingan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centralized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baterai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53D3F9B-3812-9749-809D-464851ED44D3}"/>
              </a:ext>
            </a:extLst>
          </p:cNvPr>
          <p:cNvCxnSpPr>
            <a:cxnSpLocks/>
          </p:cNvCxnSpPr>
          <p:nvPr/>
        </p:nvCxnSpPr>
        <p:spPr>
          <a:xfrm>
            <a:off x="6096261" y="3471119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CD3DA81-CD6F-C244-A6EF-3FBEC145810D}"/>
              </a:ext>
            </a:extLst>
          </p:cNvPr>
          <p:cNvSpPr/>
          <p:nvPr/>
        </p:nvSpPr>
        <p:spPr>
          <a:xfrm>
            <a:off x="4254756" y="4685653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Pembahasan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validasi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4675727-EC1B-A14F-A4F5-6BCC36627B59}"/>
              </a:ext>
            </a:extLst>
          </p:cNvPr>
          <p:cNvCxnSpPr>
            <a:cxnSpLocks/>
          </p:cNvCxnSpPr>
          <p:nvPr/>
        </p:nvCxnSpPr>
        <p:spPr>
          <a:xfrm>
            <a:off x="6096260" y="4435993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6564A2E-9722-7F46-8E98-5C0E95CCD682}"/>
              </a:ext>
            </a:extLst>
          </p:cNvPr>
          <p:cNvSpPr/>
          <p:nvPr/>
        </p:nvSpPr>
        <p:spPr>
          <a:xfrm>
            <a:off x="4254756" y="5358491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Kesimpulan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EF0874-26BF-E94D-A9E6-A9A374D2192E}"/>
              </a:ext>
            </a:extLst>
          </p:cNvPr>
          <p:cNvCxnSpPr>
            <a:cxnSpLocks/>
          </p:cNvCxnSpPr>
          <p:nvPr/>
        </p:nvCxnSpPr>
        <p:spPr>
          <a:xfrm>
            <a:off x="6096260" y="5108831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C800A6-BE28-4948-BAFD-52C91C84B813}"/>
              </a:ext>
            </a:extLst>
          </p:cNvPr>
          <p:cNvCxnSpPr>
            <a:cxnSpLocks/>
          </p:cNvCxnSpPr>
          <p:nvPr/>
        </p:nvCxnSpPr>
        <p:spPr>
          <a:xfrm>
            <a:off x="6096260" y="5781669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>
            <a:extLst>
              <a:ext uri="{FF2B5EF4-FFF2-40B4-BE49-F238E27FC236}">
                <a16:creationId xmlns:a16="http://schemas.microsoft.com/office/drawing/2014/main" id="{5475630E-8A61-9B47-9E67-7AC2255ED339}"/>
              </a:ext>
            </a:extLst>
          </p:cNvPr>
          <p:cNvSpPr/>
          <p:nvPr/>
        </p:nvSpPr>
        <p:spPr>
          <a:xfrm>
            <a:off x="9513002" y="1203558"/>
            <a:ext cx="1959479" cy="1439633"/>
          </a:xfrm>
          <a:prstGeom prst="parallelogram">
            <a:avLst/>
          </a:prstGeom>
          <a:solidFill>
            <a:srgbClr val="F9C435">
              <a:alpha val="28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PLTS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baterai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156B408-1729-284B-997F-477398335DD3}"/>
              </a:ext>
            </a:extLst>
          </p:cNvPr>
          <p:cNvCxnSpPr>
            <a:cxnSpLocks/>
          </p:cNvCxnSpPr>
          <p:nvPr/>
        </p:nvCxnSpPr>
        <p:spPr>
          <a:xfrm flipH="1">
            <a:off x="9133015" y="1829133"/>
            <a:ext cx="567730" cy="8231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7E9854E-79EB-3E4D-BF0F-20D1BE82599D}"/>
              </a:ext>
            </a:extLst>
          </p:cNvPr>
          <p:cNvSpPr/>
          <p:nvPr/>
        </p:nvSpPr>
        <p:spPr>
          <a:xfrm>
            <a:off x="4254760" y="2370581"/>
            <a:ext cx="3683000" cy="430468"/>
          </a:xfrm>
          <a:prstGeom prst="rect">
            <a:avLst/>
          </a:prstGeom>
          <a:solidFill>
            <a:srgbClr val="F9C435">
              <a:alpha val="31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kendali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baterai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AEA6894-DC3C-E648-90C5-740487034C90}"/>
              </a:ext>
            </a:extLst>
          </p:cNvPr>
          <p:cNvCxnSpPr>
            <a:cxnSpLocks/>
          </p:cNvCxnSpPr>
          <p:nvPr/>
        </p:nvCxnSpPr>
        <p:spPr>
          <a:xfrm>
            <a:off x="6096264" y="2120921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6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060AAD9B-F01B-AD40-A2B6-E0E034C22A21}"/>
              </a:ext>
            </a:extLst>
          </p:cNvPr>
          <p:cNvSpPr/>
          <p:nvPr/>
        </p:nvSpPr>
        <p:spPr>
          <a:xfrm>
            <a:off x="4146747" y="1081182"/>
            <a:ext cx="3899270" cy="3992623"/>
          </a:xfrm>
          <a:prstGeom prst="rect">
            <a:avLst/>
          </a:prstGeom>
          <a:solidFill>
            <a:srgbClr val="F9C43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D87EF9E-4423-2D4D-B5AE-46FC932E3B78}"/>
              </a:ext>
            </a:extLst>
          </p:cNvPr>
          <p:cNvSpPr/>
          <p:nvPr/>
        </p:nvSpPr>
        <p:spPr>
          <a:xfrm>
            <a:off x="4221334" y="1359682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6B0596AF-6FA8-A342-9150-2A61180CD659}"/>
              </a:ext>
            </a:extLst>
          </p:cNvPr>
          <p:cNvSpPr/>
          <p:nvPr/>
        </p:nvSpPr>
        <p:spPr>
          <a:xfrm>
            <a:off x="4221333" y="2057492"/>
            <a:ext cx="3745193" cy="1803214"/>
          </a:xfrm>
          <a:prstGeom prst="roundRect">
            <a:avLst>
              <a:gd name="adj" fmla="val 5769"/>
            </a:avLst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0A38E94-21CB-B64D-87D1-F4E7EF2F3AFD}"/>
              </a:ext>
            </a:extLst>
          </p:cNvPr>
          <p:cNvSpPr/>
          <p:nvPr/>
        </p:nvSpPr>
        <p:spPr>
          <a:xfrm>
            <a:off x="4221333" y="3947782"/>
            <a:ext cx="3745193" cy="1023107"/>
          </a:xfrm>
          <a:prstGeom prst="roundRect">
            <a:avLst>
              <a:gd name="adj" fmla="val 10150"/>
            </a:avLst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69AB2FB-C212-3F4F-B7F0-FEFD139F6EAC}"/>
              </a:ext>
            </a:extLst>
          </p:cNvPr>
          <p:cNvSpPr/>
          <p:nvPr/>
        </p:nvSpPr>
        <p:spPr>
          <a:xfrm>
            <a:off x="151597" y="1081181"/>
            <a:ext cx="3899270" cy="5513379"/>
          </a:xfrm>
          <a:prstGeom prst="rect">
            <a:avLst/>
          </a:prstGeom>
          <a:solidFill>
            <a:srgbClr val="F9C43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D71A7A7-DD00-C048-83D1-801A41939C83}"/>
              </a:ext>
            </a:extLst>
          </p:cNvPr>
          <p:cNvSpPr/>
          <p:nvPr/>
        </p:nvSpPr>
        <p:spPr>
          <a:xfrm>
            <a:off x="218842" y="1359682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D33520A-6724-C548-A25A-A294FF85B9D2}"/>
              </a:ext>
            </a:extLst>
          </p:cNvPr>
          <p:cNvSpPr/>
          <p:nvPr/>
        </p:nvSpPr>
        <p:spPr>
          <a:xfrm>
            <a:off x="218841" y="2020376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5B84EB6-7D6B-DF41-88B9-934E5989F3FB}"/>
              </a:ext>
            </a:extLst>
          </p:cNvPr>
          <p:cNvSpPr/>
          <p:nvPr/>
        </p:nvSpPr>
        <p:spPr>
          <a:xfrm>
            <a:off x="218841" y="2681070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0150FBE-BF44-2F4C-BE17-473D623BBA20}"/>
              </a:ext>
            </a:extLst>
          </p:cNvPr>
          <p:cNvSpPr/>
          <p:nvPr/>
        </p:nvSpPr>
        <p:spPr>
          <a:xfrm>
            <a:off x="218841" y="3341764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1C67BB8-8142-554E-A95E-936C68EF09DE}"/>
              </a:ext>
            </a:extLst>
          </p:cNvPr>
          <p:cNvSpPr/>
          <p:nvPr/>
        </p:nvSpPr>
        <p:spPr>
          <a:xfrm>
            <a:off x="218841" y="4002458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53BE62-766B-D14A-B4A8-6FDCDFF3B6BC}"/>
              </a:ext>
            </a:extLst>
          </p:cNvPr>
          <p:cNvSpPr/>
          <p:nvPr/>
        </p:nvSpPr>
        <p:spPr>
          <a:xfrm>
            <a:off x="218841" y="4663152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F8C389D-28B6-BC4A-B6A9-07B193B8DCF4}"/>
              </a:ext>
            </a:extLst>
          </p:cNvPr>
          <p:cNvSpPr/>
          <p:nvPr/>
        </p:nvSpPr>
        <p:spPr>
          <a:xfrm>
            <a:off x="218841" y="5323846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9B987B7-7097-0743-B5CC-7A7387E07421}"/>
              </a:ext>
            </a:extLst>
          </p:cNvPr>
          <p:cNvSpPr/>
          <p:nvPr/>
        </p:nvSpPr>
        <p:spPr>
          <a:xfrm>
            <a:off x="218841" y="5984540"/>
            <a:ext cx="3745193" cy="5827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B235BA-543F-1743-A299-ECF1E86CB5F7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6A887F-0F77-6244-88F3-1F9ED7AF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2" y="1634919"/>
            <a:ext cx="2568778" cy="288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9189D-1CCE-7C45-A63D-F93ACC00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2" y="2270286"/>
            <a:ext cx="3581235" cy="30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1D338-6D4C-2947-A55C-68601155D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9" y="2931638"/>
            <a:ext cx="3025401" cy="313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8801AC-427A-E04E-B895-A4F331452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2" y="3590109"/>
            <a:ext cx="2958252" cy="313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A9C665-16B5-C146-9C4C-8AF1D3C70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6" y="4258341"/>
            <a:ext cx="3085088" cy="313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E2DFFC-AE8D-684E-AD54-CDE1ACAC1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1" y="4897994"/>
            <a:ext cx="3320106" cy="3133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E761C0-5297-EA43-98B2-65A06B695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1" y="5590162"/>
            <a:ext cx="3450671" cy="3058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3E0EA6C-B738-E541-8BDB-690CF273D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6" y="6239647"/>
            <a:ext cx="2786650" cy="30589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CDA15C-E026-B049-B9B9-FFE36E24DC40}"/>
              </a:ext>
            </a:extLst>
          </p:cNvPr>
          <p:cNvSpPr txBox="1"/>
          <p:nvPr/>
        </p:nvSpPr>
        <p:spPr>
          <a:xfrm>
            <a:off x="239251" y="1329358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Skenario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penetrasi</a:t>
            </a:r>
            <a:endParaRPr lang="en-US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A08738-AE5F-5242-89D8-7DCCFBF2792E}"/>
              </a:ext>
            </a:extLst>
          </p:cNvPr>
          <p:cNvSpPr txBox="1"/>
          <p:nvPr/>
        </p:nvSpPr>
        <p:spPr>
          <a:xfrm>
            <a:off x="238420" y="1970810"/>
            <a:ext cx="257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States </a:t>
            </a:r>
            <a:r>
              <a:rPr lang="en-US" dirty="0" err="1">
                <a:latin typeface="+mj-lt"/>
              </a:rPr>
              <a:t>dari</a:t>
            </a:r>
            <a:r>
              <a:rPr lang="en-US" i="1" dirty="0">
                <a:latin typeface="+mj-lt"/>
              </a:rPr>
              <a:t> Markov Chains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1F8DD-E2B5-DA4B-AF57-C459DC844F75}"/>
              </a:ext>
            </a:extLst>
          </p:cNvPr>
          <p:cNvSpPr txBox="1"/>
          <p:nvPr/>
        </p:nvSpPr>
        <p:spPr>
          <a:xfrm>
            <a:off x="238420" y="2643954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Proses </a:t>
            </a:r>
            <a:r>
              <a:rPr lang="en-US" dirty="0" err="1">
                <a:latin typeface="+mj-lt"/>
              </a:rPr>
              <a:t>penetrasi</a:t>
            </a:r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6A03BF-C341-2449-8121-40B1069F2DCB}"/>
              </a:ext>
            </a:extLst>
          </p:cNvPr>
          <p:cNvSpPr txBox="1"/>
          <p:nvPr/>
        </p:nvSpPr>
        <p:spPr>
          <a:xfrm>
            <a:off x="225646" y="3296070"/>
            <a:ext cx="20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Pelanggan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penetrasi</a:t>
            </a:r>
            <a:endParaRPr lang="en-US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014439-75E4-F644-819B-54C764709F1F}"/>
              </a:ext>
            </a:extLst>
          </p:cNvPr>
          <p:cNvSpPr txBox="1"/>
          <p:nvPr/>
        </p:nvSpPr>
        <p:spPr>
          <a:xfrm>
            <a:off x="230133" y="3957104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Ukuran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penetrasi</a:t>
            </a:r>
            <a:endParaRPr lang="en-US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A73410-E225-E64D-9ABC-71B4EA54B582}"/>
              </a:ext>
            </a:extLst>
          </p:cNvPr>
          <p:cNvSpPr txBox="1"/>
          <p:nvPr/>
        </p:nvSpPr>
        <p:spPr>
          <a:xfrm>
            <a:off x="233770" y="4621366"/>
            <a:ext cx="259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Level </a:t>
            </a:r>
            <a:r>
              <a:rPr lang="en-US" dirty="0" err="1">
                <a:latin typeface="+mj-lt"/>
              </a:rPr>
              <a:t>penetrasi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pelanggan</a:t>
            </a:r>
            <a:endParaRPr lang="en-US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7ADAB6-00C3-4B44-B312-AA3865249DCF}"/>
              </a:ext>
            </a:extLst>
          </p:cNvPr>
          <p:cNvSpPr txBox="1"/>
          <p:nvPr/>
        </p:nvSpPr>
        <p:spPr>
          <a:xfrm>
            <a:off x="233771" y="5297704"/>
            <a:ext cx="20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Level </a:t>
            </a:r>
            <a:r>
              <a:rPr lang="en-US" dirty="0" err="1">
                <a:latin typeface="+mj-lt"/>
              </a:rPr>
              <a:t>penetrasi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daya</a:t>
            </a:r>
            <a:endParaRPr lang="en-US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5B25AA-6C11-7347-9C63-393AFE34982F}"/>
              </a:ext>
            </a:extLst>
          </p:cNvPr>
          <p:cNvSpPr txBox="1"/>
          <p:nvPr/>
        </p:nvSpPr>
        <p:spPr>
          <a:xfrm>
            <a:off x="246887" y="593617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Lokasi </a:t>
            </a:r>
            <a:r>
              <a:rPr lang="en-US" dirty="0" err="1">
                <a:latin typeface="+mj-lt"/>
              </a:rPr>
              <a:t>penetrasi</a:t>
            </a:r>
            <a:endParaRPr lang="en-US" dirty="0">
              <a:latin typeface="+mj-lt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963991-7602-BE4E-9DB6-3E9BF686AEF2}"/>
              </a:ext>
            </a:extLst>
          </p:cNvPr>
          <p:cNvSpPr/>
          <p:nvPr/>
        </p:nvSpPr>
        <p:spPr>
          <a:xfrm>
            <a:off x="218841" y="908440"/>
            <a:ext cx="3745193" cy="367069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strategi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penetrasi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A2F7D8-377B-4D45-BF0F-8B628B5186E7}"/>
              </a:ext>
            </a:extLst>
          </p:cNvPr>
          <p:cNvSpPr txBox="1"/>
          <p:nvPr/>
        </p:nvSpPr>
        <p:spPr>
          <a:xfrm>
            <a:off x="4241743" y="1329358"/>
            <a:ext cx="27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Matriks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probabilitas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transisi</a:t>
            </a:r>
            <a:endParaRPr lang="en-US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400554-2731-7E48-8CC5-08AA6BF22E54}"/>
              </a:ext>
            </a:extLst>
          </p:cNvPr>
          <p:cNvSpPr txBox="1"/>
          <p:nvPr/>
        </p:nvSpPr>
        <p:spPr>
          <a:xfrm>
            <a:off x="4240912" y="2020376"/>
            <a:ext cx="296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Batas </a:t>
            </a:r>
            <a:r>
              <a:rPr lang="en-US" dirty="0" err="1">
                <a:latin typeface="+mj-lt"/>
              </a:rPr>
              <a:t>operasi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distribusi</a:t>
            </a:r>
            <a:endParaRPr lang="en-US" dirty="0">
              <a:latin typeface="+mj-lt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199A9E8D-0049-5F4D-A633-8CADD8CDF261}"/>
              </a:ext>
            </a:extLst>
          </p:cNvPr>
          <p:cNvSpPr/>
          <p:nvPr/>
        </p:nvSpPr>
        <p:spPr>
          <a:xfrm>
            <a:off x="4221333" y="908440"/>
            <a:ext cx="3745193" cy="367069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+mj-lt"/>
              </a:rPr>
              <a:t>Markov Chains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C7C9A75-5A83-1047-A31C-2BFFA92881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59" y="1642167"/>
            <a:ext cx="2822581" cy="270247"/>
          </a:xfrm>
          <a:prstGeom prst="rect">
            <a:avLst/>
          </a:prstGeom>
        </p:spPr>
      </p:pic>
      <p:pic>
        <p:nvPicPr>
          <p:cNvPr id="133" name="Picture 132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7B741CE5-4644-F24C-8312-3F8C190A5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82" y="3560603"/>
            <a:ext cx="843707" cy="278911"/>
          </a:xfrm>
          <a:prstGeom prst="rect">
            <a:avLst/>
          </a:prstGeom>
        </p:spPr>
      </p:pic>
      <p:pic>
        <p:nvPicPr>
          <p:cNvPr id="134" name="Picture 133" descr="A close up of a logo&#10;&#10;Description automatically generated">
            <a:extLst>
              <a:ext uri="{FF2B5EF4-FFF2-40B4-BE49-F238E27FC236}">
                <a16:creationId xmlns:a16="http://schemas.microsoft.com/office/drawing/2014/main" id="{3B51F09C-7FA5-4342-96A6-D57120E383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8" y="3567575"/>
            <a:ext cx="1269048" cy="271939"/>
          </a:xfrm>
          <a:prstGeom prst="rect">
            <a:avLst/>
          </a:prstGeom>
        </p:spPr>
      </p:pic>
      <p:pic>
        <p:nvPicPr>
          <p:cNvPr id="135" name="Picture 134" descr="A close up of a logo&#10;&#10;Description automatically generated">
            <a:extLst>
              <a:ext uri="{FF2B5EF4-FFF2-40B4-BE49-F238E27FC236}">
                <a16:creationId xmlns:a16="http://schemas.microsoft.com/office/drawing/2014/main" id="{5833878D-647E-534F-AFC9-EE212E9F590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/>
          <a:stretch/>
        </p:blipFill>
        <p:spPr>
          <a:xfrm>
            <a:off x="4264082" y="4179602"/>
            <a:ext cx="3673360" cy="46406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42448C3-C606-074A-99AC-8B6FBD100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78" y="4579391"/>
            <a:ext cx="2789115" cy="320748"/>
          </a:xfrm>
          <a:prstGeom prst="rect">
            <a:avLst/>
          </a:prstGeom>
        </p:spPr>
      </p:pic>
      <p:pic>
        <p:nvPicPr>
          <p:cNvPr id="138" name="Picture 13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1022B00-82EB-9547-9153-84D8B20FEE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59" y="2344673"/>
            <a:ext cx="2565374" cy="577052"/>
          </a:xfrm>
          <a:prstGeom prst="rect">
            <a:avLst/>
          </a:prstGeom>
        </p:spPr>
      </p:pic>
      <p:pic>
        <p:nvPicPr>
          <p:cNvPr id="140" name="Picture 13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0096898-8624-F549-8E5D-A68CC8316D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59" y="2921725"/>
            <a:ext cx="2633817" cy="58388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0F94864-1D6F-CE44-848C-8BA0DED3A1DB}"/>
              </a:ext>
            </a:extLst>
          </p:cNvPr>
          <p:cNvSpPr txBox="1"/>
          <p:nvPr/>
        </p:nvSpPr>
        <p:spPr>
          <a:xfrm>
            <a:off x="4228138" y="3902089"/>
            <a:ext cx="227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Kapasitas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Hosting </a:t>
            </a:r>
            <a:r>
              <a:rPr lang="en-US" dirty="0">
                <a:latin typeface="+mj-lt"/>
              </a:rPr>
              <a:t>PLTS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9FFBD6F-60FA-8C4A-A97E-EB241B253106}"/>
              </a:ext>
            </a:extLst>
          </p:cNvPr>
          <p:cNvSpPr/>
          <p:nvPr/>
        </p:nvSpPr>
        <p:spPr>
          <a:xfrm>
            <a:off x="8137842" y="1091975"/>
            <a:ext cx="3899270" cy="3234462"/>
          </a:xfrm>
          <a:prstGeom prst="rect">
            <a:avLst/>
          </a:prstGeom>
          <a:solidFill>
            <a:srgbClr val="F9C43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7E8F23C-F2CC-1C44-AB29-CC9BB4126153}"/>
              </a:ext>
            </a:extLst>
          </p:cNvPr>
          <p:cNvSpPr/>
          <p:nvPr/>
        </p:nvSpPr>
        <p:spPr>
          <a:xfrm>
            <a:off x="8214881" y="902192"/>
            <a:ext cx="3745193" cy="367069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algoritme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00F93800-DF13-DD4D-8BE1-38656192F4EC}"/>
              </a:ext>
            </a:extLst>
          </p:cNvPr>
          <p:cNvSpPr/>
          <p:nvPr/>
        </p:nvSpPr>
        <p:spPr>
          <a:xfrm>
            <a:off x="8207087" y="1359682"/>
            <a:ext cx="3745193" cy="2898660"/>
          </a:xfrm>
          <a:prstGeom prst="roundRect">
            <a:avLst>
              <a:gd name="adj" fmla="val 3221"/>
            </a:avLst>
          </a:prstGeom>
          <a:solidFill>
            <a:schemeClr val="bg1"/>
          </a:solidFill>
          <a:ln w="19050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Pembentukan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algoritme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formula-formula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strategi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Chains.</a:t>
            </a:r>
          </a:p>
          <a:p>
            <a:pPr algn="ctr"/>
            <a:endParaRPr lang="en-US" i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distribusi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dimodelkan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OpenDSS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Model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model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Chains,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pemrograman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proses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perhitungan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python.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BAAFECE-192F-8347-BF17-59FABE4ABF3A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F10A75-0788-F040-95FE-FEE77C6C871D}"/>
              </a:ext>
            </a:extLst>
          </p:cNvPr>
          <p:cNvSpPr/>
          <p:nvPr/>
        </p:nvSpPr>
        <p:spPr>
          <a:xfrm>
            <a:off x="6470074" y="1204122"/>
            <a:ext cx="5537828" cy="3277823"/>
          </a:xfrm>
          <a:prstGeom prst="roundRect">
            <a:avLst>
              <a:gd name="adj" fmla="val 11604"/>
            </a:avLst>
          </a:prstGeom>
          <a:solidFill>
            <a:srgbClr val="1C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B235BA-543F-1743-A299-ECF1E86CB5F7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Transisi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FDBE6-72C2-394E-8EA1-49F4DDAEC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8646" r="6264" b="6766"/>
          <a:stretch/>
        </p:blipFill>
        <p:spPr>
          <a:xfrm>
            <a:off x="7560823" y="1293436"/>
            <a:ext cx="3415898" cy="309494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E4645A-7ED5-1441-98A7-9E36C73A1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/>
          <a:stretch/>
        </p:blipFill>
        <p:spPr>
          <a:xfrm>
            <a:off x="6294958" y="4514039"/>
            <a:ext cx="5780913" cy="2071737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281E339-C88B-334C-A66E-5B28E9857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"/>
          <a:stretch/>
        </p:blipFill>
        <p:spPr>
          <a:xfrm>
            <a:off x="209627" y="1179748"/>
            <a:ext cx="6134806" cy="53450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8CEBD2-3CA3-3D4A-AA0D-17751049145D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7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901EAF-4162-4348-A78F-9697BD6A43A8}"/>
              </a:ext>
            </a:extLst>
          </p:cNvPr>
          <p:cNvSpPr/>
          <p:nvPr/>
        </p:nvSpPr>
        <p:spPr>
          <a:xfrm>
            <a:off x="6278305" y="1455820"/>
            <a:ext cx="5221706" cy="4884821"/>
          </a:xfrm>
          <a:prstGeom prst="rect">
            <a:avLst/>
          </a:prstGeom>
          <a:solidFill>
            <a:srgbClr val="FF26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292DB-AA7B-BD4B-84A2-218750319B1E}"/>
              </a:ext>
            </a:extLst>
          </p:cNvPr>
          <p:cNvSpPr/>
          <p:nvPr/>
        </p:nvSpPr>
        <p:spPr>
          <a:xfrm>
            <a:off x="6617368" y="4050408"/>
            <a:ext cx="4572000" cy="1172526"/>
          </a:xfrm>
          <a:prstGeom prst="rect">
            <a:avLst/>
          </a:prstGeom>
          <a:solidFill>
            <a:srgbClr val="F9C435"/>
          </a:solidFill>
          <a:ln w="28575">
            <a:solidFill>
              <a:srgbClr val="014D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90DFFE-30BA-F947-84C4-863F2796811A}"/>
              </a:ext>
            </a:extLst>
          </p:cNvPr>
          <p:cNvSpPr/>
          <p:nvPr/>
        </p:nvSpPr>
        <p:spPr>
          <a:xfrm>
            <a:off x="697832" y="1455820"/>
            <a:ext cx="5221705" cy="4884821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pports from the government policies[1]">
            <a:extLst>
              <a:ext uri="{FF2B5EF4-FFF2-40B4-BE49-F238E27FC236}">
                <a16:creationId xmlns:a16="http://schemas.microsoft.com/office/drawing/2014/main" id="{739A5EC4-299F-4D4B-991D-25E39ECCF7D5}"/>
              </a:ext>
            </a:extLst>
          </p:cNvPr>
          <p:cNvSpPr txBox="1"/>
          <p:nvPr/>
        </p:nvSpPr>
        <p:spPr>
          <a:xfrm>
            <a:off x="1936734" y="5222934"/>
            <a:ext cx="3176688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Dukungan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regulasi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pemerintah</a:t>
            </a:r>
            <a:endParaRPr sz="2400" baseline="31999" dirty="0">
              <a:latin typeface="+mj-lt"/>
            </a:endParaRPr>
          </a:p>
        </p:txBody>
      </p:sp>
      <p:sp>
        <p:nvSpPr>
          <p:cNvPr id="5" name="Decreasing cost of PV[1]">
            <a:extLst>
              <a:ext uri="{FF2B5EF4-FFF2-40B4-BE49-F238E27FC236}">
                <a16:creationId xmlns:a16="http://schemas.microsoft.com/office/drawing/2014/main" id="{EEFBAB1C-CCD5-7A40-9ECF-7849301A0530}"/>
              </a:ext>
            </a:extLst>
          </p:cNvPr>
          <p:cNvSpPr txBox="1"/>
          <p:nvPr/>
        </p:nvSpPr>
        <p:spPr>
          <a:xfrm>
            <a:off x="1936734" y="2265093"/>
            <a:ext cx="317668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Penurunan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harga</a:t>
            </a:r>
            <a:r>
              <a:rPr lang="en-US" sz="2400" dirty="0">
                <a:latin typeface="+mj-lt"/>
              </a:rPr>
              <a:t> PLTS</a:t>
            </a:r>
            <a:endParaRPr sz="2400" baseline="31999" dirty="0">
              <a:latin typeface="+mj-lt"/>
            </a:endParaRPr>
          </a:p>
        </p:txBody>
      </p:sp>
      <p:sp>
        <p:nvSpPr>
          <p:cNvPr id="6" name="Reducing fossil fuel based generation and CO2 emissions[1]">
            <a:extLst>
              <a:ext uri="{FF2B5EF4-FFF2-40B4-BE49-F238E27FC236}">
                <a16:creationId xmlns:a16="http://schemas.microsoft.com/office/drawing/2014/main" id="{9E6AD750-F69A-F341-8414-6B54B22EB43F}"/>
              </a:ext>
            </a:extLst>
          </p:cNvPr>
          <p:cNvSpPr txBox="1"/>
          <p:nvPr/>
        </p:nvSpPr>
        <p:spPr>
          <a:xfrm>
            <a:off x="1936734" y="3177173"/>
            <a:ext cx="3537635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Pengurangan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pembangkit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berbasis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fosil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emisi</a:t>
            </a:r>
            <a:r>
              <a:rPr lang="en-US" sz="2400" dirty="0">
                <a:latin typeface="+mj-lt"/>
              </a:rPr>
              <a:t> </a:t>
            </a:r>
            <a:r>
              <a:rPr sz="2400" dirty="0">
                <a:latin typeface="+mj-lt"/>
              </a:rPr>
              <a:t>CO</a:t>
            </a:r>
            <a:r>
              <a:rPr sz="2400" baseline="-5999" dirty="0">
                <a:latin typeface="+mj-lt"/>
              </a:rPr>
              <a:t>2</a:t>
            </a:r>
            <a:endParaRPr sz="2400" baseline="31999" dirty="0">
              <a:latin typeface="+mj-lt"/>
            </a:endParaRPr>
          </a:p>
        </p:txBody>
      </p:sp>
      <p:sp>
        <p:nvSpPr>
          <p:cNvPr id="7" name="Technological development of PV[1]">
            <a:extLst>
              <a:ext uri="{FF2B5EF4-FFF2-40B4-BE49-F238E27FC236}">
                <a16:creationId xmlns:a16="http://schemas.microsoft.com/office/drawing/2014/main" id="{A10FBFDA-39A5-C549-94FC-CC5F18BEA196}"/>
              </a:ext>
            </a:extLst>
          </p:cNvPr>
          <p:cNvSpPr txBox="1"/>
          <p:nvPr/>
        </p:nvSpPr>
        <p:spPr>
          <a:xfrm>
            <a:off x="1936734" y="4255453"/>
            <a:ext cx="3020277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Perkembangan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teknologi</a:t>
            </a:r>
            <a:r>
              <a:rPr lang="en-US" sz="2400" dirty="0">
                <a:latin typeface="+mj-lt"/>
              </a:rPr>
              <a:t> PLTS</a:t>
            </a:r>
            <a:endParaRPr sz="2400" baseline="31999" dirty="0">
              <a:latin typeface="+mj-lt"/>
            </a:endParaRPr>
          </a:p>
        </p:txBody>
      </p:sp>
      <p:pic>
        <p:nvPicPr>
          <p:cNvPr id="8" name="Graphic 7" descr="Bar graph with downward trend">
            <a:extLst>
              <a:ext uri="{FF2B5EF4-FFF2-40B4-BE49-F238E27FC236}">
                <a16:creationId xmlns:a16="http://schemas.microsoft.com/office/drawing/2014/main" id="{7FD9C7F3-7929-104F-90A6-E0DF8C03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6011" y="2103360"/>
            <a:ext cx="708228" cy="708228"/>
          </a:xfrm>
          <a:prstGeom prst="rect">
            <a:avLst/>
          </a:prstGeom>
        </p:spPr>
      </p:pic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BBB56517-E8DB-D243-9FBE-CB54DFBB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011" y="4193556"/>
            <a:ext cx="708228" cy="708228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2E6712EA-C5CB-8942-8CAB-AADA4602E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011" y="5222934"/>
            <a:ext cx="708228" cy="708228"/>
          </a:xfrm>
          <a:prstGeom prst="rect">
            <a:avLst/>
          </a:prstGeom>
        </p:spPr>
      </p:pic>
      <p:pic>
        <p:nvPicPr>
          <p:cNvPr id="11" name="Graphic 10" descr="Downward trend">
            <a:extLst>
              <a:ext uri="{FF2B5EF4-FFF2-40B4-BE49-F238E27FC236}">
                <a16:creationId xmlns:a16="http://schemas.microsoft.com/office/drawing/2014/main" id="{1AA68049-13FE-F64D-8D9D-E6174EF75B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6011" y="3154351"/>
            <a:ext cx="708228" cy="708228"/>
          </a:xfrm>
          <a:prstGeom prst="rect">
            <a:avLst/>
          </a:prstGeom>
        </p:spPr>
      </p:pic>
      <p:sp>
        <p:nvSpPr>
          <p:cNvPr id="12" name="Decreasing cost of PV[1]">
            <a:extLst>
              <a:ext uri="{FF2B5EF4-FFF2-40B4-BE49-F238E27FC236}">
                <a16:creationId xmlns:a16="http://schemas.microsoft.com/office/drawing/2014/main" id="{D4A5B1C1-1D75-DC42-A0A9-AF9D8882D51E}"/>
              </a:ext>
            </a:extLst>
          </p:cNvPr>
          <p:cNvSpPr txBox="1"/>
          <p:nvPr/>
        </p:nvSpPr>
        <p:spPr>
          <a:xfrm>
            <a:off x="7629504" y="2098894"/>
            <a:ext cx="3176688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Kurangnya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dukungan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regulasi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pemerintah</a:t>
            </a:r>
            <a:endParaRPr sz="2400" baseline="31999" dirty="0">
              <a:latin typeface="+mj-lt"/>
            </a:endParaRPr>
          </a:p>
        </p:txBody>
      </p:sp>
      <p:sp>
        <p:nvSpPr>
          <p:cNvPr id="13" name="Reducing fossil fuel based generation and CO2 emissions[1]">
            <a:extLst>
              <a:ext uri="{FF2B5EF4-FFF2-40B4-BE49-F238E27FC236}">
                <a16:creationId xmlns:a16="http://schemas.microsoft.com/office/drawing/2014/main" id="{0B318745-F11E-F641-8525-59CEC0364C90}"/>
              </a:ext>
            </a:extLst>
          </p:cNvPr>
          <p:cNvSpPr txBox="1"/>
          <p:nvPr/>
        </p:nvSpPr>
        <p:spPr>
          <a:xfrm>
            <a:off x="7629504" y="4199071"/>
            <a:ext cx="3176688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Dampak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teknis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ea typeface="Calibri Light"/>
                <a:cs typeface="Calibri Light"/>
                <a:sym typeface="Calibri Light"/>
              </a:rPr>
              <a:t>jaringan</a:t>
            </a:r>
            <a:r>
              <a:rPr lang="en-US" sz="2400" dirty="0">
                <a:ea typeface="Calibri Light"/>
                <a:cs typeface="Calibri Light"/>
                <a:sym typeface="Calibri Light"/>
              </a:rPr>
              <a:t>  </a:t>
            </a:r>
            <a:r>
              <a:rPr lang="en-US" sz="2400" dirty="0" err="1">
                <a:latin typeface="+mj-lt"/>
              </a:rPr>
              <a:t>tenaga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listrik</a:t>
            </a:r>
            <a:endParaRPr lang="en-US" sz="2400" dirty="0">
              <a:latin typeface="+mj-lt"/>
            </a:endParaRPr>
          </a:p>
        </p:txBody>
      </p:sp>
      <p:sp>
        <p:nvSpPr>
          <p:cNvPr id="14" name="Technological development of PV[1]">
            <a:extLst>
              <a:ext uri="{FF2B5EF4-FFF2-40B4-BE49-F238E27FC236}">
                <a16:creationId xmlns:a16="http://schemas.microsoft.com/office/drawing/2014/main" id="{952FD393-0C8C-7142-8876-C00A3E763035}"/>
              </a:ext>
            </a:extLst>
          </p:cNvPr>
          <p:cNvSpPr txBox="1"/>
          <p:nvPr/>
        </p:nvSpPr>
        <p:spPr>
          <a:xfrm>
            <a:off x="7629503" y="3147480"/>
            <a:ext cx="3020277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400" dirty="0" err="1">
                <a:latin typeface="+mj-lt"/>
              </a:rPr>
              <a:t>Perilaku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pelanggan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penerimaan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sosial</a:t>
            </a:r>
            <a:endParaRPr sz="2400" baseline="31999" dirty="0">
              <a:latin typeface="+mj-lt"/>
            </a:endParaRPr>
          </a:p>
        </p:txBody>
      </p:sp>
      <p:pic>
        <p:nvPicPr>
          <p:cNvPr id="20" name="Graphic 19" descr="Gavel">
            <a:extLst>
              <a:ext uri="{FF2B5EF4-FFF2-40B4-BE49-F238E27FC236}">
                <a16:creationId xmlns:a16="http://schemas.microsoft.com/office/drawing/2014/main" id="{3CCE48E5-41D9-9F49-9EE4-D21C4FAC5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780" y="2147796"/>
            <a:ext cx="708228" cy="708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5C4251-BAB9-DA45-8AB9-91DE91589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780" y="4223522"/>
            <a:ext cx="708228" cy="708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E9744E-66A8-D240-B122-D44C44E3DD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9951" y="3159951"/>
            <a:ext cx="757130" cy="75713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374680-0E75-304A-B747-EA210F58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Dorongan</a:t>
            </a:r>
            <a:r>
              <a:rPr lang="en-US" dirty="0"/>
              <a:t> dan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 PLTS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Listrik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E3D802-E057-1640-A858-C9F36F7D5F0A}"/>
              </a:ext>
            </a:extLst>
          </p:cNvPr>
          <p:cNvSpPr/>
          <p:nvPr/>
        </p:nvSpPr>
        <p:spPr>
          <a:xfrm>
            <a:off x="1954956" y="1104199"/>
            <a:ext cx="2707456" cy="70323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Dorongan</a:t>
            </a:r>
            <a:endParaRPr lang="en-US" sz="2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23DB1D-EB56-EA4A-BA73-5574D415C6B9}"/>
              </a:ext>
            </a:extLst>
          </p:cNvPr>
          <p:cNvSpPr/>
          <p:nvPr/>
        </p:nvSpPr>
        <p:spPr>
          <a:xfrm>
            <a:off x="7532160" y="1104199"/>
            <a:ext cx="2707456" cy="70323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Tantangan</a:t>
            </a:r>
            <a:endParaRPr lang="en-US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C1E19-059D-0E4F-BAEB-5B154943B840}"/>
              </a:ext>
            </a:extLst>
          </p:cNvPr>
          <p:cNvSpPr/>
          <p:nvPr/>
        </p:nvSpPr>
        <p:spPr>
          <a:xfrm>
            <a:off x="0" y="6606988"/>
            <a:ext cx="149773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Latar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Belakang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80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517FED-82A1-5B45-BE9D-AD3C93D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DB27D-D987-3543-AA64-FD138E5B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DB75F-5A61-924D-9682-B65821E14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9" y="0"/>
            <a:ext cx="5470451" cy="6858000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21E69366-2EB4-1648-87BD-68E634FEF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81" y="0"/>
            <a:ext cx="500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2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4C8182-E778-AB4C-A0FA-504BBC83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119823"/>
            <a:ext cx="6996545" cy="31939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1B2299-0025-AF44-A6C6-F527345DF221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535E9-9A9A-7F4A-BC97-6682227A39CD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70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7B1697-DEA6-CD41-AAC9-AAD8596B89E4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(Hasil-Hasil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6B860-9201-7D40-8A3C-295610F08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5"/>
          <a:stretch/>
        </p:blipFill>
        <p:spPr>
          <a:xfrm>
            <a:off x="6468363" y="3451411"/>
            <a:ext cx="2097823" cy="2770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6025BD-0297-2B4E-BCFC-A82968652AA7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3B624-6E44-1A4A-8389-9C33FB5D0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86"/>
          <a:stretch/>
        </p:blipFill>
        <p:spPr>
          <a:xfrm>
            <a:off x="181821" y="4575092"/>
            <a:ext cx="5505388" cy="1944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D97A0-B5A4-614F-9704-5EE2F1EE5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95"/>
          <a:stretch/>
        </p:blipFill>
        <p:spPr>
          <a:xfrm>
            <a:off x="181821" y="2663574"/>
            <a:ext cx="5541818" cy="1885095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860C54-1FAA-4B4A-BC60-7128EE104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7"/>
          <a:stretch/>
        </p:blipFill>
        <p:spPr>
          <a:xfrm>
            <a:off x="181821" y="952246"/>
            <a:ext cx="5632828" cy="1638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AEB56-8A24-2E4D-BB51-5CD603D85A09}"/>
              </a:ext>
            </a:extLst>
          </p:cNvPr>
          <p:cNvSpPr txBox="1"/>
          <p:nvPr/>
        </p:nvSpPr>
        <p:spPr>
          <a:xfrm>
            <a:off x="6377353" y="1125195"/>
            <a:ext cx="397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penyulang</a:t>
            </a:r>
            <a:r>
              <a:rPr lang="en-US" dirty="0"/>
              <a:t> di </a:t>
            </a:r>
            <a:r>
              <a:rPr lang="en-US" dirty="0" err="1"/>
              <a:t>Kentungan</a:t>
            </a:r>
            <a:r>
              <a:rPr lang="en-US" dirty="0"/>
              <a:t>, total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11,25 MW.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5347BD-8286-1B4D-9589-9DA39E950649}"/>
              </a:ext>
            </a:extLst>
          </p:cNvPr>
          <p:cNvSpPr/>
          <p:nvPr/>
        </p:nvSpPr>
        <p:spPr>
          <a:xfrm>
            <a:off x="6377353" y="1927382"/>
            <a:ext cx="5911291" cy="12399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4F491-A7A6-AC43-8928-0745F55E0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74" y="2035013"/>
            <a:ext cx="2761590" cy="257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D2BD-765B-0445-B105-44C8B79A8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14" y="2314296"/>
            <a:ext cx="4259264" cy="358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868F76-8BE6-4447-983F-48A176D39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14" y="2693117"/>
            <a:ext cx="4195342" cy="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7B1697-DEA6-CD41-AAC9-AAD8596B89E4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(Hasil-Hasil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AB78BB-D26B-B840-BA6D-6C9582AE8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r="2236"/>
          <a:stretch/>
        </p:blipFill>
        <p:spPr>
          <a:xfrm>
            <a:off x="7213170" y="867457"/>
            <a:ext cx="4860007" cy="5211075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8301C5D-F405-F541-B69D-B871EF22E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8"/>
          <a:stretch/>
        </p:blipFill>
        <p:spPr>
          <a:xfrm>
            <a:off x="0" y="1116944"/>
            <a:ext cx="7135680" cy="39658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2ACDD9-5BCF-2342-838C-F86FDF25CC4C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8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7B1697-DEA6-CD41-AAC9-AAD8596B89E4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(Hasil-Hasil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7C50C3F-DB23-B545-A684-1A1D8396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0"/>
          <a:stretch/>
        </p:blipFill>
        <p:spPr>
          <a:xfrm>
            <a:off x="987347" y="867458"/>
            <a:ext cx="5043634" cy="289818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AFF63CB-6254-6644-B1BE-D5AF3AB3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0" b="33559"/>
          <a:stretch/>
        </p:blipFill>
        <p:spPr>
          <a:xfrm>
            <a:off x="987346" y="3688597"/>
            <a:ext cx="5043635" cy="289818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86FBCB4-914C-7E44-BAAF-EEF244CC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41"/>
          <a:stretch/>
        </p:blipFill>
        <p:spPr>
          <a:xfrm>
            <a:off x="6245148" y="867457"/>
            <a:ext cx="5043634" cy="2927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80A73D-1EA3-A545-B3F0-A5C6351ED149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7B1697-DEA6-CD41-AAC9-AAD8596B89E4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(Hasil-Hasil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D49456-02E2-CB45-8A33-598E9C65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81" y="1129178"/>
            <a:ext cx="7185856" cy="3673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E73E6-D439-A244-AADE-8011D6EED0A5}"/>
              </a:ext>
            </a:extLst>
          </p:cNvPr>
          <p:cNvSpPr/>
          <p:nvPr/>
        </p:nvSpPr>
        <p:spPr>
          <a:xfrm>
            <a:off x="7736641" y="6606988"/>
            <a:ext cx="188360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Kemajuan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Penelitian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2AD96A-37B6-F24B-AC8B-A87CFEB9F60D}"/>
              </a:ext>
            </a:extLst>
          </p:cNvPr>
          <p:cNvSpPr/>
          <p:nvPr/>
        </p:nvSpPr>
        <p:spPr>
          <a:xfrm>
            <a:off x="1227117" y="4945047"/>
            <a:ext cx="9737766" cy="1432000"/>
          </a:xfrm>
          <a:prstGeom prst="roundRect">
            <a:avLst/>
          </a:prstGeom>
          <a:solidFill>
            <a:srgbClr val="F9C435">
              <a:alpha val="5000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Semakin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banyak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jumlah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simulasi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Markov Chains/Monte Carlo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MAE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semakin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kecil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MAE pada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Markov Chains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daripada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MAE pada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Monte Carlo.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857594E-0A96-3945-A838-EC70BD94D3C5}"/>
              </a:ext>
            </a:extLst>
          </p:cNvPr>
          <p:cNvSpPr/>
          <p:nvPr/>
        </p:nvSpPr>
        <p:spPr>
          <a:xfrm>
            <a:off x="8574564" y="1653521"/>
            <a:ext cx="2984196" cy="3523740"/>
          </a:xfrm>
          <a:prstGeom prst="rect">
            <a:avLst/>
          </a:prstGeom>
          <a:solidFill>
            <a:srgbClr val="F9C435">
              <a:alpha val="23000"/>
            </a:srgbClr>
          </a:solidFill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01208F1-F353-3A46-8F28-4002106B4DDE}"/>
              </a:ext>
            </a:extLst>
          </p:cNvPr>
          <p:cNvSpPr/>
          <p:nvPr/>
        </p:nvSpPr>
        <p:spPr>
          <a:xfrm>
            <a:off x="9077686" y="1396450"/>
            <a:ext cx="1977951" cy="490047"/>
          </a:xfrm>
          <a:prstGeom prst="roundRect">
            <a:avLst>
              <a:gd name="adj" fmla="val 50000"/>
            </a:avLst>
          </a:prstGeom>
          <a:solidFill>
            <a:srgbClr val="F9C435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Rekomendasi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569574-E6D5-2549-986D-902E9C402567}"/>
              </a:ext>
            </a:extLst>
          </p:cNvPr>
          <p:cNvSpPr/>
          <p:nvPr/>
        </p:nvSpPr>
        <p:spPr>
          <a:xfrm>
            <a:off x="4639616" y="1653521"/>
            <a:ext cx="2984196" cy="3523740"/>
          </a:xfrm>
          <a:prstGeom prst="rect">
            <a:avLst/>
          </a:prstGeom>
          <a:solidFill>
            <a:srgbClr val="FF2600">
              <a:alpha val="23000"/>
            </a:srgbClr>
          </a:solidFill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2E1C49-42F3-2140-B909-C2AEB1125228}"/>
              </a:ext>
            </a:extLst>
          </p:cNvPr>
          <p:cNvSpPr/>
          <p:nvPr/>
        </p:nvSpPr>
        <p:spPr>
          <a:xfrm>
            <a:off x="5142738" y="1396450"/>
            <a:ext cx="1977951" cy="490047"/>
          </a:xfrm>
          <a:prstGeom prst="roundRect">
            <a:avLst>
              <a:gd name="adj" fmla="val 50000"/>
            </a:avLst>
          </a:prstGeom>
          <a:solidFill>
            <a:srgbClr val="E95A53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Tantangan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31E57-0113-D24F-9E89-C8DC3B5D18F2}"/>
              </a:ext>
            </a:extLst>
          </p:cNvPr>
          <p:cNvSpPr/>
          <p:nvPr/>
        </p:nvSpPr>
        <p:spPr>
          <a:xfrm>
            <a:off x="704668" y="1662035"/>
            <a:ext cx="2984196" cy="3523740"/>
          </a:xfrm>
          <a:prstGeom prst="rect">
            <a:avLst/>
          </a:prstGeom>
          <a:solidFill>
            <a:srgbClr val="F9C435">
              <a:alpha val="23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E370B1-5D0F-3546-9B1F-2EBC7AC71056}"/>
              </a:ext>
            </a:extLst>
          </p:cNvPr>
          <p:cNvSpPr/>
          <p:nvPr/>
        </p:nvSpPr>
        <p:spPr>
          <a:xfrm>
            <a:off x="1207790" y="1404964"/>
            <a:ext cx="1977951" cy="4900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Saat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ini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5F2054-5E98-D64F-8DC9-61471BC7C9D6}"/>
              </a:ext>
            </a:extLst>
          </p:cNvPr>
          <p:cNvSpPr/>
          <p:nvPr/>
        </p:nvSpPr>
        <p:spPr>
          <a:xfrm>
            <a:off x="946879" y="2161960"/>
            <a:ext cx="2499772" cy="1269073"/>
          </a:xfrm>
          <a:prstGeom prst="roundRect">
            <a:avLst/>
          </a:prstGeom>
          <a:solidFill>
            <a:schemeClr val="accent6">
              <a:alpha val="28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Penggunaan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penyulang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di Indonesia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7B1697-DEA6-CD41-AAC9-AAD8596B89E4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(Hasil-Hasil </a:t>
            </a:r>
            <a:r>
              <a:rPr lang="en-US" dirty="0" err="1"/>
              <a:t>Tahap</a:t>
            </a:r>
            <a:r>
              <a:rPr lang="en-US" dirty="0"/>
              <a:t> 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3A70C-5033-4D44-A356-D346ED19705E}"/>
              </a:ext>
            </a:extLst>
          </p:cNvPr>
          <p:cNvSpPr txBox="1"/>
          <p:nvPr/>
        </p:nvSpPr>
        <p:spPr>
          <a:xfrm>
            <a:off x="429409" y="884131"/>
            <a:ext cx="9503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Tantangan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rekomendasi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perbaikan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hasil-hasil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penelitian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tahap</a:t>
            </a:r>
            <a:r>
              <a:rPr lang="en-US" sz="2400" dirty="0">
                <a:latin typeface="+mj-lt"/>
              </a:rPr>
              <a:t> 1 </a:t>
            </a:r>
            <a:r>
              <a:rPr lang="en-US" sz="2400" dirty="0" err="1">
                <a:latin typeface="+mj-lt"/>
              </a:rPr>
              <a:t>ini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0AD691-7002-A94D-AA83-D193BD3BFEB4}"/>
              </a:ext>
            </a:extLst>
          </p:cNvPr>
          <p:cNvSpPr/>
          <p:nvPr/>
        </p:nvSpPr>
        <p:spPr>
          <a:xfrm>
            <a:off x="946879" y="3700083"/>
            <a:ext cx="2499772" cy="1269073"/>
          </a:xfrm>
          <a:prstGeom prst="roundRect">
            <a:avLst/>
          </a:prstGeom>
          <a:solidFill>
            <a:schemeClr val="accent6">
              <a:alpha val="28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Penggunaan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terpasang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877CF-792B-764F-87BD-E387F6028BCE}"/>
              </a:ext>
            </a:extLst>
          </p:cNvPr>
          <p:cNvSpPr/>
          <p:nvPr/>
        </p:nvSpPr>
        <p:spPr>
          <a:xfrm>
            <a:off x="7736641" y="6606988"/>
            <a:ext cx="364763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Tantangan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Rekomendasi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Kedepan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AE1712-B5AB-5B49-98DC-A2C24327E516}"/>
              </a:ext>
            </a:extLst>
          </p:cNvPr>
          <p:cNvSpPr/>
          <p:nvPr/>
        </p:nvSpPr>
        <p:spPr>
          <a:xfrm>
            <a:off x="4881828" y="2161960"/>
            <a:ext cx="2499772" cy="1269073"/>
          </a:xfrm>
          <a:prstGeom prst="roundRect">
            <a:avLst/>
          </a:prstGeom>
          <a:solidFill>
            <a:srgbClr val="FF2600">
              <a:alpha val="28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Kebutuhan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mengenai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keterbukaan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/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bisa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dilanjutkan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peneliti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yang lain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53BB89-0E9D-6649-B370-75891E06F4B6}"/>
              </a:ext>
            </a:extLst>
          </p:cNvPr>
          <p:cNvSpPr/>
          <p:nvPr/>
        </p:nvSpPr>
        <p:spPr>
          <a:xfrm>
            <a:off x="4881828" y="3700083"/>
            <a:ext cx="2499772" cy="1269073"/>
          </a:xfrm>
          <a:prstGeom prst="roundRect">
            <a:avLst/>
          </a:prstGeom>
          <a:solidFill>
            <a:srgbClr val="FF2600">
              <a:alpha val="28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Kebutuhan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mengenai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tingkat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representasi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akurasi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208AE8-9570-DE4B-9786-C060E9C0A08B}"/>
              </a:ext>
            </a:extLst>
          </p:cNvPr>
          <p:cNvSpPr/>
          <p:nvPr/>
        </p:nvSpPr>
        <p:spPr>
          <a:xfrm>
            <a:off x="8817105" y="2161961"/>
            <a:ext cx="2499772" cy="783540"/>
          </a:xfrm>
          <a:prstGeom prst="roundRect">
            <a:avLst/>
          </a:prstGeom>
          <a:solidFill>
            <a:srgbClr val="F9C435">
              <a:alpha val="28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Perlu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penggunaan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penyulang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IEEE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A939A5-5665-0145-AA21-3156B315280C}"/>
              </a:ext>
            </a:extLst>
          </p:cNvPr>
          <p:cNvSpPr/>
          <p:nvPr/>
        </p:nvSpPr>
        <p:spPr>
          <a:xfrm>
            <a:off x="8816775" y="3225042"/>
            <a:ext cx="2499772" cy="1749869"/>
          </a:xfrm>
          <a:prstGeom prst="roundRect">
            <a:avLst>
              <a:gd name="adj" fmla="val 10098"/>
            </a:avLst>
          </a:prstGeom>
          <a:solidFill>
            <a:srgbClr val="F9C435">
              <a:alpha val="28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Perlu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kluster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lebih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advance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states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dari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Markov Chains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22005FF-EF9A-CA4C-8976-35F67C7412C2}"/>
              </a:ext>
            </a:extLst>
          </p:cNvPr>
          <p:cNvSpPr/>
          <p:nvPr/>
        </p:nvSpPr>
        <p:spPr>
          <a:xfrm>
            <a:off x="3849793" y="3078168"/>
            <a:ext cx="628894" cy="867003"/>
          </a:xfrm>
          <a:prstGeom prst="rightArrow">
            <a:avLst>
              <a:gd name="adj1" fmla="val 50000"/>
              <a:gd name="adj2" fmla="val 53826"/>
            </a:avLst>
          </a:prstGeom>
          <a:solidFill>
            <a:schemeClr val="accent1">
              <a:alpha val="42000"/>
            </a:schemeClr>
          </a:solid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10BAEDE-D1A2-094C-9C82-2AB0A1595A52}"/>
              </a:ext>
            </a:extLst>
          </p:cNvPr>
          <p:cNvSpPr/>
          <p:nvPr/>
        </p:nvSpPr>
        <p:spPr>
          <a:xfrm>
            <a:off x="7787681" y="3069654"/>
            <a:ext cx="628894" cy="867003"/>
          </a:xfrm>
          <a:prstGeom prst="rightArrow">
            <a:avLst>
              <a:gd name="adj1" fmla="val 50000"/>
              <a:gd name="adj2" fmla="val 53826"/>
            </a:avLst>
          </a:prstGeom>
          <a:solidFill>
            <a:schemeClr val="accent1">
              <a:alpha val="42000"/>
            </a:schemeClr>
          </a:solidFill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74804-7B59-F743-9676-9CD24FEF300B}"/>
              </a:ext>
            </a:extLst>
          </p:cNvPr>
          <p:cNvSpPr txBox="1"/>
          <p:nvPr/>
        </p:nvSpPr>
        <p:spPr>
          <a:xfrm>
            <a:off x="429408" y="5316276"/>
            <a:ext cx="1126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Pada </a:t>
            </a:r>
            <a:r>
              <a:rPr lang="en-US" sz="2400" dirty="0" err="1">
                <a:latin typeface="+mj-lt"/>
              </a:rPr>
              <a:t>tahap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selanjutnya</a:t>
            </a:r>
            <a:r>
              <a:rPr lang="en-US" sz="2400" dirty="0">
                <a:latin typeface="+mj-lt"/>
              </a:rPr>
              <a:t>, proses </a:t>
            </a:r>
            <a:r>
              <a:rPr lang="en-US" sz="2400" i="1" dirty="0">
                <a:latin typeface="+mj-lt"/>
              </a:rPr>
              <a:t>Markov Chains </a:t>
            </a:r>
            <a:r>
              <a:rPr lang="en-US" sz="2400" dirty="0">
                <a:latin typeface="+mj-lt"/>
              </a:rPr>
              <a:t>yang </a:t>
            </a:r>
            <a:r>
              <a:rPr lang="en-US" sz="2400" dirty="0" err="1">
                <a:latin typeface="+mj-lt"/>
              </a:rPr>
              <a:t>dibentuk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ditahap</a:t>
            </a:r>
            <a:r>
              <a:rPr lang="en-US" sz="2400" dirty="0">
                <a:latin typeface="+mj-lt"/>
              </a:rPr>
              <a:t> 1 </a:t>
            </a:r>
            <a:r>
              <a:rPr lang="en-US" sz="2400" dirty="0" err="1">
                <a:latin typeface="+mj-lt"/>
              </a:rPr>
              <a:t>ini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perlu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dikembangkan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berdasarkan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perkembangan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metode</a:t>
            </a:r>
            <a:r>
              <a:rPr lang="en-US" sz="2400" dirty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Markov Chains </a:t>
            </a:r>
            <a:r>
              <a:rPr lang="en-US" sz="2400" dirty="0" err="1">
                <a:latin typeface="+mj-lt"/>
              </a:rPr>
              <a:t>saat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ini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kesesuaian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karakteristik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solusinya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pemenuhan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tujuan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penelitian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79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C3B37-D947-FB4A-AE55-6C853DBC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08F436-822D-FD46-84A9-545081F66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92743"/>
              </p:ext>
            </p:extLst>
          </p:nvPr>
        </p:nvGraphicFramePr>
        <p:xfrm>
          <a:off x="410651" y="800736"/>
          <a:ext cx="11370697" cy="5658114"/>
        </p:xfrm>
        <a:graphic>
          <a:graphicData uri="http://schemas.openxmlformats.org/drawingml/2006/table">
            <a:tbl>
              <a:tblPr/>
              <a:tblGrid>
                <a:gridCol w="4629985">
                  <a:extLst>
                    <a:ext uri="{9D8B030D-6E8A-4147-A177-3AD203B41FA5}">
                      <a16:colId xmlns:a16="http://schemas.microsoft.com/office/drawing/2014/main" val="3311751876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246399927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197194137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904101515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58273337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692588797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054610231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52862948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46843378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6442638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738696611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649239116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619912203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55269423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953533741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919591147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326376063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52556379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15589357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194773594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691474080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932386935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146677901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663351788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620202398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585840964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180921029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91947747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777814706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476227728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14979896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29832281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3958510253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2186380622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025706714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1393189103"/>
                    </a:ext>
                  </a:extLst>
                </a:gridCol>
                <a:gridCol w="187242">
                  <a:extLst>
                    <a:ext uri="{9D8B030D-6E8A-4147-A177-3AD203B41FA5}">
                      <a16:colId xmlns:a16="http://schemas.microsoft.com/office/drawing/2014/main" val="984644130"/>
                    </a:ext>
                  </a:extLst>
                </a:gridCol>
              </a:tblGrid>
              <a:tr h="269434">
                <a:tc>
                  <a:txBody>
                    <a:bodyPr/>
                    <a:lstStyle/>
                    <a:p>
                      <a:pPr lvl="1" algn="l" fontAlgn="ctr"/>
                      <a:r>
                        <a:rPr lang="en-ID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Aktivitas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IV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6144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Studi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pustaka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69057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Pengambilan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data grid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483650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Pegembangan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223773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Pengujian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971557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Submit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artikel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seminar 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317247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Ambil data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beban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dan PLTS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273446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Ujian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komprehensif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38984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Membuat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model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beban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dan PLTS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93544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Submit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artikel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jurnal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4471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Pengembangan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672454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Seminar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hasil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93303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Pengujian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39140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 hosting dengan baterai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50695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Submit artikel seminar 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396064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Pengendalian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baterai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365728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Pengembangan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40957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Pengujian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Markov Chains 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501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Seminar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hasil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2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86874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Submit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artikel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jurnal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II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161318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Ujian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program </a:t>
                      </a:r>
                      <a:r>
                        <a:rPr lang="en-ID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Doktor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694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F2E1A71-B7FE-204F-BE08-CB89088A7474}"/>
              </a:ext>
            </a:extLst>
          </p:cNvPr>
          <p:cNvSpPr/>
          <p:nvPr/>
        </p:nvSpPr>
        <p:spPr>
          <a:xfrm>
            <a:off x="11384280" y="6606988"/>
            <a:ext cx="807720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Jadwal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1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E2D5-0B98-B34D-8FA5-EBE322C1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Terimakasih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88959D-8045-2741-8967-6CE3E5DBA68A}"/>
              </a:ext>
            </a:extLst>
          </p:cNvPr>
          <p:cNvSpPr/>
          <p:nvPr/>
        </p:nvSpPr>
        <p:spPr>
          <a:xfrm>
            <a:off x="1932347" y="6606988"/>
            <a:ext cx="8327305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2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8B4005B5-0190-F64A-A2E6-67D1637E3C0D}"/>
              </a:ext>
            </a:extLst>
          </p:cNvPr>
          <p:cNvSpPr/>
          <p:nvPr/>
        </p:nvSpPr>
        <p:spPr>
          <a:xfrm>
            <a:off x="232427" y="4990288"/>
            <a:ext cx="2123412" cy="1356574"/>
          </a:xfrm>
          <a:prstGeom prst="rect">
            <a:avLst/>
          </a:prstGeom>
          <a:solidFill>
            <a:srgbClr val="F9C435"/>
          </a:solidFill>
          <a:ln w="19050">
            <a:solidFill>
              <a:srgbClr val="014D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44C711-6963-2448-92C2-F0C5EF878E2E}"/>
              </a:ext>
            </a:extLst>
          </p:cNvPr>
          <p:cNvSpPr/>
          <p:nvPr/>
        </p:nvSpPr>
        <p:spPr>
          <a:xfrm>
            <a:off x="2614696" y="1107514"/>
            <a:ext cx="2054543" cy="1051560"/>
          </a:xfrm>
          <a:prstGeom prst="roundRect">
            <a:avLst/>
          </a:prstGeom>
          <a:noFill/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Jaringan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transmisi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tinggi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dan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ekstra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tinggi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3EB7C4-6B4A-AC46-BBCC-F0AC0DE186D2}"/>
              </a:ext>
            </a:extLst>
          </p:cNvPr>
          <p:cNvSpPr/>
          <p:nvPr/>
        </p:nvSpPr>
        <p:spPr>
          <a:xfrm>
            <a:off x="2614696" y="2449602"/>
            <a:ext cx="2054543" cy="1051560"/>
          </a:xfrm>
          <a:prstGeom prst="roundRect">
            <a:avLst/>
          </a:prstGeom>
          <a:noFill/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Jaringan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sub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transmisi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tinggi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C5F938-81E9-FE40-8419-0D2F7B3F8255}"/>
              </a:ext>
            </a:extLst>
          </p:cNvPr>
          <p:cNvSpPr/>
          <p:nvPr/>
        </p:nvSpPr>
        <p:spPr>
          <a:xfrm>
            <a:off x="2614696" y="3748811"/>
            <a:ext cx="2054544" cy="1051560"/>
          </a:xfrm>
          <a:prstGeom prst="roundRect">
            <a:avLst/>
          </a:prstGeom>
          <a:noFill/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Jaringan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distribusi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menengah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F243C9-F5FC-1845-8894-028162B4E0B1}"/>
              </a:ext>
            </a:extLst>
          </p:cNvPr>
          <p:cNvSpPr/>
          <p:nvPr/>
        </p:nvSpPr>
        <p:spPr>
          <a:xfrm>
            <a:off x="2614696" y="5513849"/>
            <a:ext cx="2054544" cy="768618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Jaringan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distribusi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rendah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2F4E60D-306A-9C4E-B85E-93032661DD0A}"/>
              </a:ext>
            </a:extLst>
          </p:cNvPr>
          <p:cNvGrpSpPr/>
          <p:nvPr/>
        </p:nvGrpSpPr>
        <p:grpSpPr>
          <a:xfrm>
            <a:off x="429409" y="5617830"/>
            <a:ext cx="2185287" cy="507699"/>
            <a:chOff x="1089249" y="4720189"/>
            <a:chExt cx="2185287" cy="50769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5859686-8D60-764B-B669-D5D222FA2698}"/>
                </a:ext>
              </a:extLst>
            </p:cNvPr>
            <p:cNvGrpSpPr/>
            <p:nvPr/>
          </p:nvGrpSpPr>
          <p:grpSpPr>
            <a:xfrm>
              <a:off x="1089249" y="4720189"/>
              <a:ext cx="342900" cy="389660"/>
              <a:chOff x="622300" y="5767916"/>
              <a:chExt cx="419100" cy="476251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C64DC6D2-7D4F-A546-902D-0190AC782A2E}"/>
                  </a:ext>
                </a:extLst>
              </p:cNvPr>
              <p:cNvSpPr/>
              <p:nvPr/>
            </p:nvSpPr>
            <p:spPr>
              <a:xfrm>
                <a:off x="668867" y="6038850"/>
                <a:ext cx="325965" cy="205317"/>
              </a:xfrm>
              <a:prstGeom prst="roundRect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iangle 95">
                <a:extLst>
                  <a:ext uri="{FF2B5EF4-FFF2-40B4-BE49-F238E27FC236}">
                    <a16:creationId xmlns:a16="http://schemas.microsoft.com/office/drawing/2014/main" id="{8AC19043-BBCC-0B45-BBB3-A32DB67F951F}"/>
                  </a:ext>
                </a:extLst>
              </p:cNvPr>
              <p:cNvSpPr/>
              <p:nvPr/>
            </p:nvSpPr>
            <p:spPr>
              <a:xfrm>
                <a:off x="622300" y="5767916"/>
                <a:ext cx="419100" cy="270934"/>
              </a:xfrm>
              <a:prstGeom prst="triangl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D9DEBF6-AC93-8C43-BFBE-60AE409B2BCD}"/>
                  </a:ext>
                </a:extLst>
              </p:cNvPr>
              <p:cNvSpPr/>
              <p:nvPr/>
            </p:nvSpPr>
            <p:spPr>
              <a:xfrm>
                <a:off x="740833" y="6104467"/>
                <a:ext cx="101600" cy="139700"/>
              </a:xfrm>
              <a:prstGeom prst="rect">
                <a:avLst/>
              </a:prstGeom>
              <a:solidFill>
                <a:srgbClr val="014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A31896-751F-4A45-B436-40177641F19F}"/>
                </a:ext>
              </a:extLst>
            </p:cNvPr>
            <p:cNvGrpSpPr/>
            <p:nvPr/>
          </p:nvGrpSpPr>
          <p:grpSpPr>
            <a:xfrm>
              <a:off x="1959060" y="4722729"/>
              <a:ext cx="342900" cy="389660"/>
              <a:chOff x="622300" y="5767916"/>
              <a:chExt cx="419100" cy="476251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5AE35C1D-5A4D-7841-BE4C-A92F87E1BD4D}"/>
                  </a:ext>
                </a:extLst>
              </p:cNvPr>
              <p:cNvSpPr/>
              <p:nvPr/>
            </p:nvSpPr>
            <p:spPr>
              <a:xfrm>
                <a:off x="668867" y="6044549"/>
                <a:ext cx="325965" cy="199618"/>
              </a:xfrm>
              <a:prstGeom prst="roundRect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E82DFC79-0A67-754D-ABFE-454F95AC52DC}"/>
                  </a:ext>
                </a:extLst>
              </p:cNvPr>
              <p:cNvSpPr/>
              <p:nvPr/>
            </p:nvSpPr>
            <p:spPr>
              <a:xfrm>
                <a:off x="622300" y="5767916"/>
                <a:ext cx="419100" cy="270934"/>
              </a:xfrm>
              <a:prstGeom prst="triangl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FFFEBAD-28FF-6746-BE51-65C6D1C1F7EC}"/>
                  </a:ext>
                </a:extLst>
              </p:cNvPr>
              <p:cNvSpPr/>
              <p:nvPr/>
            </p:nvSpPr>
            <p:spPr>
              <a:xfrm>
                <a:off x="740833" y="6104467"/>
                <a:ext cx="101600" cy="139700"/>
              </a:xfrm>
              <a:prstGeom prst="rect">
                <a:avLst/>
              </a:prstGeom>
              <a:solidFill>
                <a:srgbClr val="014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FD9DD4A-5442-8B40-83D8-2A73A47D21CD}"/>
                </a:ext>
              </a:extLst>
            </p:cNvPr>
            <p:cNvCxnSpPr>
              <a:cxnSpLocks/>
            </p:cNvCxnSpPr>
            <p:nvPr/>
          </p:nvCxnSpPr>
          <p:spPr>
            <a:xfrm>
              <a:off x="1346424" y="4814401"/>
              <a:ext cx="698361" cy="2540"/>
            </a:xfrm>
            <a:prstGeom prst="line">
              <a:avLst/>
            </a:prstGeom>
            <a:ln w="28575">
              <a:solidFill>
                <a:srgbClr val="014D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37BC65E-6F4A-A94D-B01E-572E6C0F3EC2}"/>
                </a:ext>
              </a:extLst>
            </p:cNvPr>
            <p:cNvCxnSpPr>
              <a:cxnSpLocks/>
            </p:cNvCxnSpPr>
            <p:nvPr/>
          </p:nvCxnSpPr>
          <p:spPr>
            <a:xfrm>
              <a:off x="1684867" y="4814401"/>
              <a:ext cx="0" cy="412450"/>
            </a:xfrm>
            <a:prstGeom prst="line">
              <a:avLst/>
            </a:prstGeom>
            <a:ln w="28575">
              <a:solidFill>
                <a:srgbClr val="014D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FC1E0BE-E571-AF44-9B83-7789C3DF8F55}"/>
                </a:ext>
              </a:extLst>
            </p:cNvPr>
            <p:cNvCxnSpPr>
              <a:cxnSpLocks/>
            </p:cNvCxnSpPr>
            <p:nvPr/>
          </p:nvCxnSpPr>
          <p:spPr>
            <a:xfrm>
              <a:off x="1684867" y="5227888"/>
              <a:ext cx="1589669" cy="0"/>
            </a:xfrm>
            <a:prstGeom prst="line">
              <a:avLst/>
            </a:prstGeom>
            <a:ln w="28575">
              <a:solidFill>
                <a:srgbClr val="014D7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4F1A0D-EA05-D84A-A1D8-84413BD8BD28}"/>
              </a:ext>
            </a:extLst>
          </p:cNvPr>
          <p:cNvSpPr/>
          <p:nvPr/>
        </p:nvSpPr>
        <p:spPr>
          <a:xfrm>
            <a:off x="232427" y="995934"/>
            <a:ext cx="2123412" cy="1226371"/>
          </a:xfrm>
          <a:prstGeom prst="rect">
            <a:avLst/>
          </a:prstGeom>
          <a:noFill/>
          <a:ln w="19050">
            <a:solidFill>
              <a:srgbClr val="014D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3E1F0E6-A13A-6445-BC73-8191A0D468CC}"/>
              </a:ext>
            </a:extLst>
          </p:cNvPr>
          <p:cNvSpPr/>
          <p:nvPr/>
        </p:nvSpPr>
        <p:spPr>
          <a:xfrm>
            <a:off x="232427" y="2354087"/>
            <a:ext cx="2123412" cy="2504418"/>
          </a:xfrm>
          <a:prstGeom prst="rect">
            <a:avLst/>
          </a:prstGeom>
          <a:noFill/>
          <a:ln w="19050">
            <a:solidFill>
              <a:srgbClr val="014D7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CD75CA-6BBA-B04C-AB57-BBED7EE34DFB}"/>
              </a:ext>
            </a:extLst>
          </p:cNvPr>
          <p:cNvSpPr txBox="1"/>
          <p:nvPr/>
        </p:nvSpPr>
        <p:spPr>
          <a:xfrm rot="5400000">
            <a:off x="1094077" y="85620"/>
            <a:ext cx="430887" cy="21159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>
                <a:latin typeface="+mj-lt"/>
              </a:rPr>
              <a:t>Pusat-</a:t>
            </a:r>
            <a:r>
              <a:rPr lang="en-US" sz="1600" dirty="0" err="1">
                <a:latin typeface="+mj-lt"/>
              </a:rPr>
              <a:t>pusat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pembangkit</a:t>
            </a:r>
            <a:endParaRPr lang="en-US" sz="1600" dirty="0">
              <a:latin typeface="+mj-lt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29B3A2-5FA1-034B-8466-05462025CCE8}"/>
              </a:ext>
            </a:extLst>
          </p:cNvPr>
          <p:cNvSpPr txBox="1"/>
          <p:nvPr/>
        </p:nvSpPr>
        <p:spPr>
          <a:xfrm rot="5400000">
            <a:off x="970967" y="2542267"/>
            <a:ext cx="677108" cy="21159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>
                <a:latin typeface="+mj-lt"/>
              </a:rPr>
              <a:t>PLTS-PLTS </a:t>
            </a:r>
            <a:r>
              <a:rPr lang="en-US" sz="1600" dirty="0" err="1">
                <a:latin typeface="+mj-lt"/>
              </a:rPr>
              <a:t>tersebar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(Skala </a:t>
            </a:r>
            <a:r>
              <a:rPr lang="en-US" sz="1600" i="1" dirty="0">
                <a:latin typeface="+mj-lt"/>
              </a:rPr>
              <a:t>utility</a:t>
            </a:r>
            <a:r>
              <a:rPr lang="en-US" sz="1600" dirty="0">
                <a:latin typeface="+mj-lt"/>
              </a:rPr>
              <a:t>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9683B86-6D71-2041-BB2A-113FFFA058C5}"/>
              </a:ext>
            </a:extLst>
          </p:cNvPr>
          <p:cNvSpPr txBox="1"/>
          <p:nvPr/>
        </p:nvSpPr>
        <p:spPr>
          <a:xfrm rot="5400000">
            <a:off x="974691" y="4208659"/>
            <a:ext cx="677108" cy="21234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>
                <a:latin typeface="+mj-lt"/>
              </a:rPr>
              <a:t>PLTS-PLTS atap </a:t>
            </a:r>
            <a:r>
              <a:rPr lang="en-US" sz="1600" dirty="0" err="1">
                <a:latin typeface="+mj-lt"/>
              </a:rPr>
              <a:t>tersebar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(Skala </a:t>
            </a:r>
            <a:r>
              <a:rPr lang="en-US" sz="1600" dirty="0" err="1">
                <a:latin typeface="+mj-lt"/>
              </a:rPr>
              <a:t>pelanggan</a:t>
            </a:r>
            <a:r>
              <a:rPr lang="en-US" sz="1600" dirty="0">
                <a:latin typeface="+mj-lt"/>
              </a:rPr>
              <a:t>)</a:t>
            </a:r>
          </a:p>
        </p:txBody>
      </p:sp>
      <p:sp>
        <p:nvSpPr>
          <p:cNvPr id="220" name="Title 1">
            <a:extLst>
              <a:ext uri="{FF2B5EF4-FFF2-40B4-BE49-F238E27FC236}">
                <a16:creationId xmlns:a16="http://schemas.microsoft.com/office/drawing/2014/main" id="{3FF4AF3B-F402-A24E-9853-81301D1C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i="1" dirty="0"/>
              <a:t>Hosting </a:t>
            </a:r>
            <a:r>
              <a:rPr lang="en-US" dirty="0"/>
              <a:t>PLTS </a:t>
            </a:r>
            <a:r>
              <a:rPr lang="en-US" dirty="0" err="1"/>
              <a:t>Tersebar</a:t>
            </a:r>
            <a:endParaRPr lang="en-US" dirty="0"/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075C375C-DAF3-8242-BB0C-30DDD056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75" y="1719318"/>
            <a:ext cx="6371686" cy="3921038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4BEEC79-F708-E14D-9C6C-417D180E708D}"/>
              </a:ext>
            </a:extLst>
          </p:cNvPr>
          <p:cNvGrpSpPr/>
          <p:nvPr/>
        </p:nvGrpSpPr>
        <p:grpSpPr>
          <a:xfrm>
            <a:off x="429409" y="1387384"/>
            <a:ext cx="2185287" cy="761996"/>
            <a:chOff x="1435402" y="1292156"/>
            <a:chExt cx="2185287" cy="76199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134FA42-E90D-C44E-9663-2EAC418BF62C}"/>
                </a:ext>
              </a:extLst>
            </p:cNvPr>
            <p:cNvGrpSpPr/>
            <p:nvPr/>
          </p:nvGrpSpPr>
          <p:grpSpPr>
            <a:xfrm>
              <a:off x="1435402" y="1292156"/>
              <a:ext cx="2185287" cy="342900"/>
              <a:chOff x="1048005" y="856566"/>
              <a:chExt cx="2185287" cy="3429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DE38D30-0587-BB4E-BF2E-1FD96021B83A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CC71660-B1A8-BE4E-96E4-54CB63B0B7AB}"/>
                  </a:ext>
                </a:extLst>
              </p:cNvPr>
              <p:cNvCxnSpPr>
                <a:stCxn id="16" idx="1"/>
                <a:endCxn id="16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E0C5715-6837-B947-ACCA-102FAA55BDE9}"/>
                  </a:ext>
                </a:extLst>
              </p:cNvPr>
              <p:cNvCxnSpPr>
                <a:cxnSpLocks/>
                <a:stCxn id="16" idx="3"/>
                <a:endCxn id="16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89AA3B-F388-6148-85D1-7FD67391A41F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BAC74D9-3CC4-F948-813A-3A6090C4B048}"/>
                  </a:ext>
                </a:extLst>
              </p:cNvPr>
              <p:cNvCxnSpPr>
                <a:stCxn id="16" idx="6"/>
                <a:endCxn id="22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4D02BB-03C7-F84C-9890-593E76405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C538842-F0DA-8549-8C7B-171861725085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731EF3-822C-0E42-819C-2A4267EE3D17}"/>
                </a:ext>
              </a:extLst>
            </p:cNvPr>
            <p:cNvGrpSpPr/>
            <p:nvPr/>
          </p:nvGrpSpPr>
          <p:grpSpPr>
            <a:xfrm>
              <a:off x="1435402" y="1711252"/>
              <a:ext cx="2185287" cy="342900"/>
              <a:chOff x="1048005" y="856566"/>
              <a:chExt cx="2185287" cy="3429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9277F5D-7F67-EB41-9AE0-05BB00FE24A4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38BBD81-9BE0-C74C-A26A-DA66213BC898}"/>
                  </a:ext>
                </a:extLst>
              </p:cNvPr>
              <p:cNvCxnSpPr>
                <a:stCxn id="31" idx="1"/>
                <a:endCxn id="31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DB1E3D4-D20A-C242-A3B1-B2D339EB4523}"/>
                  </a:ext>
                </a:extLst>
              </p:cNvPr>
              <p:cNvCxnSpPr>
                <a:cxnSpLocks/>
                <a:stCxn id="31" idx="3"/>
                <a:endCxn id="31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7D454DD-1125-3549-A4A3-46D661F93424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E801785-9F12-E547-ABE5-9F8CDC0DCBB4}"/>
                  </a:ext>
                </a:extLst>
              </p:cNvPr>
              <p:cNvCxnSpPr>
                <a:stCxn id="31" idx="6"/>
                <a:endCxn id="34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303FC4-6DEE-8740-9D5B-0D2816F13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2770FED-71A3-9948-8BC8-55FD92A9B4DF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B1E29E1-9C03-ED45-8D57-738F41140A37}"/>
              </a:ext>
            </a:extLst>
          </p:cNvPr>
          <p:cNvSpPr/>
          <p:nvPr/>
        </p:nvSpPr>
        <p:spPr>
          <a:xfrm>
            <a:off x="5197765" y="1437601"/>
            <a:ext cx="6761808" cy="4490154"/>
          </a:xfrm>
          <a:prstGeom prst="rect">
            <a:avLst/>
          </a:prstGeom>
          <a:solidFill>
            <a:srgbClr val="F9C435">
              <a:alpha val="15000"/>
            </a:srgbClr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1BF40D88-1946-7349-8AB0-07064AD6F84B}"/>
              </a:ext>
            </a:extLst>
          </p:cNvPr>
          <p:cNvCxnSpPr/>
          <p:nvPr/>
        </p:nvCxnSpPr>
        <p:spPr>
          <a:xfrm>
            <a:off x="4678764" y="3004662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96B9C56-D3BE-2740-B141-FBF17FD948A5}"/>
              </a:ext>
            </a:extLst>
          </p:cNvPr>
          <p:cNvCxnSpPr/>
          <p:nvPr/>
        </p:nvCxnSpPr>
        <p:spPr>
          <a:xfrm>
            <a:off x="4669239" y="4285155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A530EB3-455F-F540-A6C6-FC5B6E65E9EE}"/>
              </a:ext>
            </a:extLst>
          </p:cNvPr>
          <p:cNvCxnSpPr/>
          <p:nvPr/>
        </p:nvCxnSpPr>
        <p:spPr>
          <a:xfrm>
            <a:off x="4669239" y="5811374"/>
            <a:ext cx="184638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2153A5F-114A-714C-AD4B-E077436CBF01}"/>
              </a:ext>
            </a:extLst>
          </p:cNvPr>
          <p:cNvCxnSpPr>
            <a:cxnSpLocks/>
          </p:cNvCxnSpPr>
          <p:nvPr/>
        </p:nvCxnSpPr>
        <p:spPr>
          <a:xfrm>
            <a:off x="4853877" y="2991962"/>
            <a:ext cx="0" cy="2834289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FE204814-ECED-4346-92B2-C2695C492ADC}"/>
              </a:ext>
            </a:extLst>
          </p:cNvPr>
          <p:cNvCxnSpPr>
            <a:cxnSpLocks/>
          </p:cNvCxnSpPr>
          <p:nvPr/>
        </p:nvCxnSpPr>
        <p:spPr>
          <a:xfrm>
            <a:off x="4853877" y="3606409"/>
            <a:ext cx="33151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ounded Rectangle 357">
            <a:extLst>
              <a:ext uri="{FF2B5EF4-FFF2-40B4-BE49-F238E27FC236}">
                <a16:creationId xmlns:a16="http://schemas.microsoft.com/office/drawing/2014/main" id="{DBD60D4A-7B0D-8F43-865C-C5AE6E52B5F6}"/>
              </a:ext>
            </a:extLst>
          </p:cNvPr>
          <p:cNvSpPr/>
          <p:nvPr/>
        </p:nvSpPr>
        <p:spPr>
          <a:xfrm>
            <a:off x="7532159" y="1104199"/>
            <a:ext cx="3887531" cy="703239"/>
          </a:xfrm>
          <a:prstGeom prst="roundRect">
            <a:avLst>
              <a:gd name="adj" fmla="val 50000"/>
            </a:avLst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Kapasitas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i="1" dirty="0">
                <a:solidFill>
                  <a:sysClr val="windowText" lastClr="000000"/>
                </a:solidFill>
              </a:rPr>
              <a:t>hosting </a:t>
            </a:r>
            <a:r>
              <a:rPr lang="en-US" sz="2800" dirty="0">
                <a:solidFill>
                  <a:sysClr val="windowText" lastClr="000000"/>
                </a:solidFill>
              </a:rPr>
              <a:t>PLTS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AB35519-D08D-BC44-A2C7-1EABEA263E9C}"/>
              </a:ext>
            </a:extLst>
          </p:cNvPr>
          <p:cNvGrpSpPr/>
          <p:nvPr/>
        </p:nvGrpSpPr>
        <p:grpSpPr>
          <a:xfrm>
            <a:off x="446734" y="2512833"/>
            <a:ext cx="2185287" cy="761996"/>
            <a:chOff x="1435402" y="1292156"/>
            <a:chExt cx="2185287" cy="761996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3199F46-2E9D-CF43-ACB8-7F63DAE8250E}"/>
                </a:ext>
              </a:extLst>
            </p:cNvPr>
            <p:cNvGrpSpPr/>
            <p:nvPr/>
          </p:nvGrpSpPr>
          <p:grpSpPr>
            <a:xfrm>
              <a:off x="1435402" y="1292156"/>
              <a:ext cx="2185287" cy="342900"/>
              <a:chOff x="1048005" y="856566"/>
              <a:chExt cx="2185287" cy="342900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78F1B57-0B24-FB49-A03A-693F31B3862C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7048D621-AEC8-5247-B4F9-5C4F1AB13563}"/>
                  </a:ext>
                </a:extLst>
              </p:cNvPr>
              <p:cNvCxnSpPr>
                <a:stCxn id="375" idx="1"/>
                <a:endCxn id="375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CDD39F4-7355-6F4D-BDA8-F454B266F8CF}"/>
                  </a:ext>
                </a:extLst>
              </p:cNvPr>
              <p:cNvCxnSpPr>
                <a:cxnSpLocks/>
                <a:stCxn id="375" idx="3"/>
                <a:endCxn id="375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121D668A-F0E6-6740-AAAD-682CCF2B649E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ED6AEA0C-10CA-EE49-8D31-E2CB1AF8A538}"/>
                  </a:ext>
                </a:extLst>
              </p:cNvPr>
              <p:cNvCxnSpPr>
                <a:stCxn id="375" idx="6"/>
                <a:endCxn id="381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E7ACA8A8-5591-184A-BC95-74EBB2D2D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8E018E1F-5D5B-514A-B3D7-D82463D6F1C6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F72F1D5-F3BB-F44D-938C-A3643DB0D6E2}"/>
                </a:ext>
              </a:extLst>
            </p:cNvPr>
            <p:cNvGrpSpPr/>
            <p:nvPr/>
          </p:nvGrpSpPr>
          <p:grpSpPr>
            <a:xfrm>
              <a:off x="1435402" y="1711252"/>
              <a:ext cx="2185287" cy="342900"/>
              <a:chOff x="1048005" y="856566"/>
              <a:chExt cx="2185287" cy="342900"/>
            </a:xfrm>
          </p:grpSpPr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64C6118-6660-9548-93FD-5714EEFC2E7D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FCFD39E-06F9-6647-9677-9E7B5BD4D209}"/>
                  </a:ext>
                </a:extLst>
              </p:cNvPr>
              <p:cNvCxnSpPr>
                <a:stCxn id="368" idx="1"/>
                <a:endCxn id="368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7F1C0DC8-56CD-9F42-9BEC-396D901B2EB7}"/>
                  </a:ext>
                </a:extLst>
              </p:cNvPr>
              <p:cNvCxnSpPr>
                <a:cxnSpLocks/>
                <a:stCxn id="368" idx="3"/>
                <a:endCxn id="368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2B2CBF6C-B211-C54A-BAA0-3508775C0FA1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C6E31E56-9872-6345-A5E3-1758184D5B8F}"/>
                  </a:ext>
                </a:extLst>
              </p:cNvPr>
              <p:cNvCxnSpPr>
                <a:stCxn id="368" idx="6"/>
                <a:endCxn id="374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4EC0A5C-027C-7E48-ACA2-9338B0336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CBD7D23-D0AC-384D-BBC6-861CF03F0747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FB0DE656-D755-6243-BC82-AE7A4BD7324D}"/>
              </a:ext>
            </a:extLst>
          </p:cNvPr>
          <p:cNvGrpSpPr/>
          <p:nvPr/>
        </p:nvGrpSpPr>
        <p:grpSpPr>
          <a:xfrm>
            <a:off x="423221" y="3942659"/>
            <a:ext cx="2185287" cy="761996"/>
            <a:chOff x="1435402" y="1292156"/>
            <a:chExt cx="2185287" cy="761996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1BDA9A9A-788D-BE4E-B4C1-55E8F6410467}"/>
                </a:ext>
              </a:extLst>
            </p:cNvPr>
            <p:cNvGrpSpPr/>
            <p:nvPr/>
          </p:nvGrpSpPr>
          <p:grpSpPr>
            <a:xfrm>
              <a:off x="1435402" y="1292156"/>
              <a:ext cx="2185287" cy="342900"/>
              <a:chOff x="1048005" y="856566"/>
              <a:chExt cx="2185287" cy="342900"/>
            </a:xfrm>
          </p:grpSpPr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556D727C-099B-BF40-B490-FE6C8467B81C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177BCBBD-667B-8547-939C-D483DD6E1597}"/>
                  </a:ext>
                </a:extLst>
              </p:cNvPr>
              <p:cNvCxnSpPr>
                <a:stCxn id="392" idx="1"/>
                <a:endCxn id="392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C79AED95-0A2E-5E4A-A366-FC55645373CF}"/>
                  </a:ext>
                </a:extLst>
              </p:cNvPr>
              <p:cNvCxnSpPr>
                <a:cxnSpLocks/>
                <a:stCxn id="392" idx="3"/>
                <a:endCxn id="392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E0563C31-4608-904A-98ED-A4A5AA53DDFA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266FB0CB-0E25-8A47-B801-CE45C9442CEB}"/>
                  </a:ext>
                </a:extLst>
              </p:cNvPr>
              <p:cNvCxnSpPr>
                <a:stCxn id="392" idx="6"/>
                <a:endCxn id="398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0261C4CB-FF35-1F45-8F8B-6B892207E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903C720-A815-9342-91B3-D9AE26FCA4A6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94941F71-919E-C54C-8B8A-B62FF2201132}"/>
                </a:ext>
              </a:extLst>
            </p:cNvPr>
            <p:cNvGrpSpPr/>
            <p:nvPr/>
          </p:nvGrpSpPr>
          <p:grpSpPr>
            <a:xfrm>
              <a:off x="1435402" y="1711252"/>
              <a:ext cx="2185287" cy="342900"/>
              <a:chOff x="1048005" y="856566"/>
              <a:chExt cx="2185287" cy="342900"/>
            </a:xfrm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2CB0077-0A24-1143-B7FE-89685268A846}"/>
                  </a:ext>
                </a:extLst>
              </p:cNvPr>
              <p:cNvSpPr/>
              <p:nvPr/>
            </p:nvSpPr>
            <p:spPr>
              <a:xfrm>
                <a:off x="1048005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C78C955-4DEF-C74B-9704-254A677AA48F}"/>
                  </a:ext>
                </a:extLst>
              </p:cNvPr>
              <p:cNvCxnSpPr>
                <a:stCxn id="385" idx="1"/>
                <a:endCxn id="385" idx="5"/>
              </p:cNvCxnSpPr>
              <p:nvPr/>
            </p:nvCxnSpPr>
            <p:spPr>
              <a:xfrm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78A3637-89F1-0144-9905-16A3374C6860}"/>
                  </a:ext>
                </a:extLst>
              </p:cNvPr>
              <p:cNvCxnSpPr>
                <a:cxnSpLocks/>
                <a:stCxn id="385" idx="3"/>
                <a:endCxn id="385" idx="7"/>
              </p:cNvCxnSpPr>
              <p:nvPr/>
            </p:nvCxnSpPr>
            <p:spPr>
              <a:xfrm flipV="1">
                <a:off x="1098222" y="906783"/>
                <a:ext cx="242466" cy="242466"/>
              </a:xfrm>
              <a:prstGeom prst="line">
                <a:avLst/>
              </a:prstGeom>
              <a:ln w="28575">
                <a:solidFill>
                  <a:srgbClr val="014D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74E512E5-D2B2-9941-B5FC-14FC5AA3AEE7}"/>
                  </a:ext>
                </a:extLst>
              </p:cNvPr>
              <p:cNvSpPr/>
              <p:nvPr/>
            </p:nvSpPr>
            <p:spPr>
              <a:xfrm>
                <a:off x="188453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A789E69C-BCC7-5A4F-9FA3-5426146E3260}"/>
                  </a:ext>
                </a:extLst>
              </p:cNvPr>
              <p:cNvCxnSpPr>
                <a:stCxn id="385" idx="6"/>
                <a:endCxn id="391" idx="2"/>
              </p:cNvCxnSpPr>
              <p:nvPr/>
            </p:nvCxnSpPr>
            <p:spPr>
              <a:xfrm>
                <a:off x="1390905" y="1028016"/>
                <a:ext cx="322177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078F0A87-FDE7-BD4E-880E-9D65196E6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7432" y="1028016"/>
                <a:ext cx="1005860" cy="0"/>
              </a:xfrm>
              <a:prstGeom prst="line">
                <a:avLst/>
              </a:prstGeom>
              <a:ln w="28575">
                <a:solidFill>
                  <a:srgbClr val="014D7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53DFB236-696A-454B-BB61-9584D65EF0D0}"/>
                  </a:ext>
                </a:extLst>
              </p:cNvPr>
              <p:cNvSpPr/>
              <p:nvPr/>
            </p:nvSpPr>
            <p:spPr>
              <a:xfrm>
                <a:off x="1713082" y="856566"/>
                <a:ext cx="342900" cy="342900"/>
              </a:xfrm>
              <a:prstGeom prst="ellipse">
                <a:avLst/>
              </a:prstGeom>
              <a:noFill/>
              <a:ln w="28575">
                <a:solidFill>
                  <a:srgbClr val="014D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C12C9F4-1B75-5E44-A180-305859B1E923}"/>
              </a:ext>
            </a:extLst>
          </p:cNvPr>
          <p:cNvSpPr/>
          <p:nvPr/>
        </p:nvSpPr>
        <p:spPr>
          <a:xfrm>
            <a:off x="0" y="6606988"/>
            <a:ext cx="149773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Latar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Belakang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57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2057250-C125-1548-9C26-A80906E9B0F8}"/>
              </a:ext>
            </a:extLst>
          </p:cNvPr>
          <p:cNvSpPr/>
          <p:nvPr/>
        </p:nvSpPr>
        <p:spPr>
          <a:xfrm>
            <a:off x="2846598" y="1063262"/>
            <a:ext cx="2569318" cy="3650794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78FC0B-B5EF-804F-910A-AE173C602232}"/>
              </a:ext>
            </a:extLst>
          </p:cNvPr>
          <p:cNvSpPr/>
          <p:nvPr/>
        </p:nvSpPr>
        <p:spPr>
          <a:xfrm>
            <a:off x="5623233" y="1063262"/>
            <a:ext cx="2587673" cy="3650784"/>
          </a:xfrm>
          <a:prstGeom prst="rect">
            <a:avLst/>
          </a:prstGeom>
          <a:solidFill>
            <a:srgbClr val="F9C435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C4633-BA26-264B-97C8-0991840B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F7169E-37BA-4B40-B5B4-1487FF3A1D91}"/>
              </a:ext>
            </a:extLst>
          </p:cNvPr>
          <p:cNvSpPr/>
          <p:nvPr/>
        </p:nvSpPr>
        <p:spPr>
          <a:xfrm>
            <a:off x="290509" y="2762796"/>
            <a:ext cx="2139620" cy="132104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Pengembangan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metode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penentuan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kapasitas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hosting 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PLTS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C6F9C-8005-534C-8155-59DBC52D5F1F}"/>
              </a:ext>
            </a:extLst>
          </p:cNvPr>
          <p:cNvSpPr txBox="1"/>
          <p:nvPr/>
        </p:nvSpPr>
        <p:spPr>
          <a:xfrm>
            <a:off x="2975524" y="2276924"/>
            <a:ext cx="2329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Kebutuhan</a:t>
            </a:r>
            <a:r>
              <a:rPr lang="en-US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Estimasi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representatif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akurat</a:t>
            </a:r>
            <a:r>
              <a:rPr lang="en-US" dirty="0">
                <a:latin typeface="+mj-lt"/>
              </a:rPr>
              <a:t>, dan </a:t>
            </a:r>
            <a:r>
              <a:rPr lang="en-US" dirty="0" err="1">
                <a:latin typeface="+mj-lt"/>
              </a:rPr>
              <a:t>komputasi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singkat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C2317-2D8B-7B46-9D06-F5BF8EA3C041}"/>
              </a:ext>
            </a:extLst>
          </p:cNvPr>
          <p:cNvSpPr/>
          <p:nvPr/>
        </p:nvSpPr>
        <p:spPr>
          <a:xfrm>
            <a:off x="312280" y="1230303"/>
            <a:ext cx="2221680" cy="1049198"/>
          </a:xfrm>
          <a:prstGeom prst="rect">
            <a:avLst/>
          </a:prstGeom>
          <a:noFill/>
          <a:ln w="38100">
            <a:solidFill>
              <a:srgbClr val="F9C4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Integrasi PLTS atap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terus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meningkat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tahun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ke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tahun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7FCBD-7250-FA4D-8408-31A10E97710B}"/>
              </a:ext>
            </a:extLst>
          </p:cNvPr>
          <p:cNvSpPr/>
          <p:nvPr/>
        </p:nvSpPr>
        <p:spPr>
          <a:xfrm>
            <a:off x="290510" y="4567135"/>
            <a:ext cx="2243452" cy="1885803"/>
          </a:xfrm>
          <a:prstGeom prst="rect">
            <a:avLst/>
          </a:prstGeom>
          <a:noFill/>
          <a:ln w="38100">
            <a:solidFill>
              <a:srgbClr val="F9C4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Perlunya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maksimum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terjadinya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gangguan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operasi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tenaga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listrik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547815-99AC-7742-8A78-579C298A86F3}"/>
              </a:ext>
            </a:extLst>
          </p:cNvPr>
          <p:cNvCxnSpPr>
            <a:cxnSpLocks/>
          </p:cNvCxnSpPr>
          <p:nvPr/>
        </p:nvCxnSpPr>
        <p:spPr>
          <a:xfrm>
            <a:off x="2657029" y="407968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4D1E99-4B7C-4542-B6C0-A641299F76B4}"/>
              </a:ext>
            </a:extLst>
          </p:cNvPr>
          <p:cNvCxnSpPr>
            <a:cxnSpLocks/>
          </p:cNvCxnSpPr>
          <p:nvPr/>
        </p:nvCxnSpPr>
        <p:spPr>
          <a:xfrm>
            <a:off x="2421440" y="3423319"/>
            <a:ext cx="250439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B7C4D8-BA5B-EF40-BBDE-A85E17A6675B}"/>
              </a:ext>
            </a:extLst>
          </p:cNvPr>
          <p:cNvCxnSpPr>
            <a:cxnSpLocks/>
          </p:cNvCxnSpPr>
          <p:nvPr/>
        </p:nvCxnSpPr>
        <p:spPr>
          <a:xfrm>
            <a:off x="2657028" y="1698644"/>
            <a:ext cx="0" cy="2391427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9B53EE-BFE5-434C-8F59-B16AAF46BFA4}"/>
              </a:ext>
            </a:extLst>
          </p:cNvPr>
          <p:cNvSpPr/>
          <p:nvPr/>
        </p:nvSpPr>
        <p:spPr>
          <a:xfrm>
            <a:off x="3043289" y="3595575"/>
            <a:ext cx="2221675" cy="9382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Stokastik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mempertimbang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-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err="1">
                <a:solidFill>
                  <a:schemeClr val="tx1"/>
                </a:solidFill>
                <a:latin typeface="+mj-lt"/>
              </a:rPr>
              <a:t>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ketidakpastian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A5070A-6569-7449-AED7-6207630EC47B}"/>
              </a:ext>
            </a:extLst>
          </p:cNvPr>
          <p:cNvCxnSpPr>
            <a:cxnSpLocks/>
          </p:cNvCxnSpPr>
          <p:nvPr/>
        </p:nvCxnSpPr>
        <p:spPr>
          <a:xfrm>
            <a:off x="2657028" y="1700953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8B482D-C4A2-C846-91E7-F288D2B3B75D}"/>
              </a:ext>
            </a:extLst>
          </p:cNvPr>
          <p:cNvSpPr/>
          <p:nvPr/>
        </p:nvSpPr>
        <p:spPr>
          <a:xfrm>
            <a:off x="3029561" y="1230303"/>
            <a:ext cx="2221675" cy="9083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+mj-lt"/>
              </a:rPr>
              <a:t>Deterministic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penyederhanaan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/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i="1" dirty="0">
                <a:solidFill>
                  <a:schemeClr val="tx1"/>
                </a:solidFill>
                <a:latin typeface="+mj-lt"/>
              </a:rPr>
              <a:t>worst case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844263-3680-B846-AE0E-8363EBB0C4F9}"/>
              </a:ext>
            </a:extLst>
          </p:cNvPr>
          <p:cNvCxnSpPr>
            <a:cxnSpLocks/>
          </p:cNvCxnSpPr>
          <p:nvPr/>
        </p:nvCxnSpPr>
        <p:spPr>
          <a:xfrm>
            <a:off x="4142929" y="4529311"/>
            <a:ext cx="0" cy="392795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D0B89A-7DF4-6746-9707-C2D7B659CB3B}"/>
              </a:ext>
            </a:extLst>
          </p:cNvPr>
          <p:cNvSpPr/>
          <p:nvPr/>
        </p:nvSpPr>
        <p:spPr>
          <a:xfrm>
            <a:off x="3029553" y="4926631"/>
            <a:ext cx="2221674" cy="484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Monte Carlo</a:t>
            </a: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B1EEC76-D682-9D46-BBAD-78520C734C1A}"/>
              </a:ext>
            </a:extLst>
          </p:cNvPr>
          <p:cNvSpPr/>
          <p:nvPr/>
        </p:nvSpPr>
        <p:spPr>
          <a:xfrm>
            <a:off x="1125369" y="2279501"/>
            <a:ext cx="469900" cy="387499"/>
          </a:xfrm>
          <a:prstGeom prst="downArrow">
            <a:avLst/>
          </a:prstGeom>
          <a:solidFill>
            <a:srgbClr val="F9C435"/>
          </a:solidFill>
          <a:ln w="38100">
            <a:solidFill>
              <a:srgbClr val="F9C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658A511C-74C7-4644-9312-6935CDD3DEF2}"/>
              </a:ext>
            </a:extLst>
          </p:cNvPr>
          <p:cNvSpPr/>
          <p:nvPr/>
        </p:nvSpPr>
        <p:spPr>
          <a:xfrm rot="10800000">
            <a:off x="1125369" y="4174840"/>
            <a:ext cx="469900" cy="387499"/>
          </a:xfrm>
          <a:prstGeom prst="downArrow">
            <a:avLst/>
          </a:prstGeom>
          <a:solidFill>
            <a:srgbClr val="F9C435"/>
          </a:solidFill>
          <a:ln w="38100">
            <a:solidFill>
              <a:srgbClr val="F9C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20529E-49C4-9B43-89C3-3A972156B4A5}"/>
              </a:ext>
            </a:extLst>
          </p:cNvPr>
          <p:cNvCxnSpPr>
            <a:cxnSpLocks/>
          </p:cNvCxnSpPr>
          <p:nvPr/>
        </p:nvCxnSpPr>
        <p:spPr>
          <a:xfrm>
            <a:off x="5447365" y="2952627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E71CB4-62EE-CD4F-AB92-3DC6DBD15535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251227" y="5168681"/>
            <a:ext cx="199335" cy="5725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60E6D6-2D02-BE4C-81B3-BEBDD732E7A2}"/>
              </a:ext>
            </a:extLst>
          </p:cNvPr>
          <p:cNvCxnSpPr>
            <a:cxnSpLocks/>
          </p:cNvCxnSpPr>
          <p:nvPr/>
        </p:nvCxnSpPr>
        <p:spPr>
          <a:xfrm flipH="1">
            <a:off x="5446912" y="2093209"/>
            <a:ext cx="3650" cy="3075516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F9FC76-1788-B74F-B21B-39866701C298}"/>
              </a:ext>
            </a:extLst>
          </p:cNvPr>
          <p:cNvCxnSpPr>
            <a:cxnSpLocks/>
          </p:cNvCxnSpPr>
          <p:nvPr/>
        </p:nvCxnSpPr>
        <p:spPr>
          <a:xfrm>
            <a:off x="5450561" y="209320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712D28-A475-0545-B74A-ED97A9E8BA73}"/>
              </a:ext>
            </a:extLst>
          </p:cNvPr>
          <p:cNvSpPr/>
          <p:nvPr/>
        </p:nvSpPr>
        <p:spPr>
          <a:xfrm>
            <a:off x="5820352" y="1628888"/>
            <a:ext cx="2221675" cy="9083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Lokasi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ukuran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D982C8-9784-1241-B84F-3A61D6328F6D}"/>
              </a:ext>
            </a:extLst>
          </p:cNvPr>
          <p:cNvSpPr txBox="1"/>
          <p:nvPr/>
        </p:nvSpPr>
        <p:spPr>
          <a:xfrm>
            <a:off x="5589979" y="1150240"/>
            <a:ext cx="269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Variabel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ketidakpastian</a:t>
            </a:r>
            <a:endParaRPr lang="en-US" dirty="0">
              <a:latin typeface="+mj-lt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3A08929-50F1-314F-AEC6-8745CAEABABF}"/>
              </a:ext>
            </a:extLst>
          </p:cNvPr>
          <p:cNvSpPr/>
          <p:nvPr/>
        </p:nvSpPr>
        <p:spPr>
          <a:xfrm>
            <a:off x="5820351" y="2731888"/>
            <a:ext cx="2221675" cy="4512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538394-7494-2B42-9088-2DC9F5654420}"/>
              </a:ext>
            </a:extLst>
          </p:cNvPr>
          <p:cNvCxnSpPr>
            <a:cxnSpLocks/>
          </p:cNvCxnSpPr>
          <p:nvPr/>
        </p:nvCxnSpPr>
        <p:spPr>
          <a:xfrm>
            <a:off x="5446912" y="3628578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0144E4B-399C-8E4A-BAB3-3F87773CE774}"/>
              </a:ext>
            </a:extLst>
          </p:cNvPr>
          <p:cNvSpPr/>
          <p:nvPr/>
        </p:nvSpPr>
        <p:spPr>
          <a:xfrm>
            <a:off x="5819898" y="3407839"/>
            <a:ext cx="2221675" cy="4512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B91302-844A-1C47-A9DC-E3E0CF880411}"/>
              </a:ext>
            </a:extLst>
          </p:cNvPr>
          <p:cNvCxnSpPr>
            <a:cxnSpLocks/>
          </p:cNvCxnSpPr>
          <p:nvPr/>
        </p:nvCxnSpPr>
        <p:spPr>
          <a:xfrm>
            <a:off x="5447366" y="43004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70069F0-0EA4-AB43-ABD3-A6573C6959CE}"/>
              </a:ext>
            </a:extLst>
          </p:cNvPr>
          <p:cNvSpPr/>
          <p:nvPr/>
        </p:nvSpPr>
        <p:spPr>
          <a:xfrm>
            <a:off x="5820352" y="4079680"/>
            <a:ext cx="2221675" cy="4512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Baterai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0C294B2-8C45-1941-AA4A-BA474E348257}"/>
              </a:ext>
            </a:extLst>
          </p:cNvPr>
          <p:cNvSpPr/>
          <p:nvPr/>
        </p:nvSpPr>
        <p:spPr>
          <a:xfrm>
            <a:off x="8518059" y="1063262"/>
            <a:ext cx="3358010" cy="5343876"/>
          </a:xfrm>
          <a:prstGeom prst="rect">
            <a:avLst/>
          </a:prstGeom>
          <a:solidFill>
            <a:srgbClr val="FF26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F18D64-DAC4-A74A-BA74-3DBC80DF1AE5}"/>
              </a:ext>
            </a:extLst>
          </p:cNvPr>
          <p:cNvCxnSpPr>
            <a:cxnSpLocks/>
          </p:cNvCxnSpPr>
          <p:nvPr/>
        </p:nvCxnSpPr>
        <p:spPr>
          <a:xfrm flipV="1">
            <a:off x="8431206" y="3274833"/>
            <a:ext cx="250430" cy="1369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58C0E8-80C1-3B4C-B3BD-9FE5B0EFAECC}"/>
              </a:ext>
            </a:extLst>
          </p:cNvPr>
          <p:cNvCxnSpPr>
            <a:cxnSpLocks/>
          </p:cNvCxnSpPr>
          <p:nvPr/>
        </p:nvCxnSpPr>
        <p:spPr>
          <a:xfrm>
            <a:off x="8431206" y="2075277"/>
            <a:ext cx="0" cy="222976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DB40FF-89EC-8249-86CA-7363E4C8F853}"/>
              </a:ext>
            </a:extLst>
          </p:cNvPr>
          <p:cNvSpPr txBox="1"/>
          <p:nvPr/>
        </p:nvSpPr>
        <p:spPr>
          <a:xfrm>
            <a:off x="8570622" y="1146730"/>
            <a:ext cx="269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Masalah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tantangan</a:t>
            </a:r>
            <a:endParaRPr lang="en-US" dirty="0">
              <a:latin typeface="+mj-lt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B9AB5E6-A9C8-694A-8961-EC5760C2D9B6}"/>
              </a:ext>
            </a:extLst>
          </p:cNvPr>
          <p:cNvSpPr/>
          <p:nvPr/>
        </p:nvSpPr>
        <p:spPr>
          <a:xfrm>
            <a:off x="8690730" y="1599529"/>
            <a:ext cx="3007308" cy="4632419"/>
          </a:xfrm>
          <a:prstGeom prst="roundRect">
            <a:avLst>
              <a:gd name="adj" fmla="val 5775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0" rtlCol="0" anchor="ctr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Perlu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skenario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agar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akurasi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tinggi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skenario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dipengaruhi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variabel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ketidakpastian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dipertimbangkan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Dampaknya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mening-katnya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waktu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komputasi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Model yang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kurang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represen-tatif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kurang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akurat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dan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kom-putasinya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lama,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menyebabkan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tidaktepatnya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perencanaan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atau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pengambilan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keputusan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dalam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operasi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1C1C6FA-8A7F-734E-A6A1-3DC2CC5E60F1}"/>
              </a:ext>
            </a:extLst>
          </p:cNvPr>
          <p:cNvCxnSpPr>
            <a:cxnSpLocks/>
          </p:cNvCxnSpPr>
          <p:nvPr/>
        </p:nvCxnSpPr>
        <p:spPr>
          <a:xfrm>
            <a:off x="8053228" y="20827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9242BE5-F943-D04C-919E-933AED516657}"/>
              </a:ext>
            </a:extLst>
          </p:cNvPr>
          <p:cNvCxnSpPr>
            <a:cxnSpLocks/>
          </p:cNvCxnSpPr>
          <p:nvPr/>
        </p:nvCxnSpPr>
        <p:spPr>
          <a:xfrm>
            <a:off x="8049579" y="3631753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51505D-52B5-0F43-A789-84DB96CF025B}"/>
              </a:ext>
            </a:extLst>
          </p:cNvPr>
          <p:cNvCxnSpPr>
            <a:cxnSpLocks/>
          </p:cNvCxnSpPr>
          <p:nvPr/>
        </p:nvCxnSpPr>
        <p:spPr>
          <a:xfrm>
            <a:off x="8055427" y="43004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8131702-58D9-2747-843F-FB9A4B2D9286}"/>
              </a:ext>
            </a:extLst>
          </p:cNvPr>
          <p:cNvCxnSpPr>
            <a:cxnSpLocks/>
          </p:cNvCxnSpPr>
          <p:nvPr/>
        </p:nvCxnSpPr>
        <p:spPr>
          <a:xfrm>
            <a:off x="8051053" y="2952627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B836-3479-A74F-B844-4D9E3389D4AA}"/>
              </a:ext>
            </a:extLst>
          </p:cNvPr>
          <p:cNvSpPr/>
          <p:nvPr/>
        </p:nvSpPr>
        <p:spPr>
          <a:xfrm>
            <a:off x="0" y="6606988"/>
            <a:ext cx="1497739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Latar</a:t>
            </a:r>
            <a:r>
              <a:rPr lang="en-US" sz="1600" dirty="0">
                <a:solidFill>
                  <a:srgbClr val="014D71"/>
                </a:solidFill>
              </a:rPr>
              <a:t> </a:t>
            </a:r>
            <a:r>
              <a:rPr lang="en-US" sz="1600" dirty="0" err="1">
                <a:solidFill>
                  <a:srgbClr val="014D71"/>
                </a:solidFill>
              </a:rPr>
              <a:t>Belakang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44C711-6963-2448-92C2-F0C5EF878E2E}"/>
              </a:ext>
            </a:extLst>
          </p:cNvPr>
          <p:cNvSpPr/>
          <p:nvPr/>
        </p:nvSpPr>
        <p:spPr>
          <a:xfrm>
            <a:off x="4810326" y="1161404"/>
            <a:ext cx="2548890" cy="443484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Kapasitas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hosting 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PLTS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A1A44A-842B-F944-914B-ADD83AEA4533}"/>
              </a:ext>
            </a:extLst>
          </p:cNvPr>
          <p:cNvSpPr/>
          <p:nvPr/>
        </p:nvSpPr>
        <p:spPr>
          <a:xfrm>
            <a:off x="489458" y="2118360"/>
            <a:ext cx="2442663" cy="4434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Optimasi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D03205-A87F-5A4C-93D0-A71AADCD31C4}"/>
              </a:ext>
            </a:extLst>
          </p:cNvPr>
          <p:cNvSpPr/>
          <p:nvPr/>
        </p:nvSpPr>
        <p:spPr>
          <a:xfrm>
            <a:off x="8608953" y="2118360"/>
            <a:ext cx="2558617" cy="443484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Estimasi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F969C7-48B8-5348-A406-E4208EA85FF1}"/>
              </a:ext>
            </a:extLst>
          </p:cNvPr>
          <p:cNvSpPr/>
          <p:nvPr/>
        </p:nvSpPr>
        <p:spPr>
          <a:xfrm>
            <a:off x="1293408" y="3163448"/>
            <a:ext cx="5413249" cy="7178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Fungsi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tujuan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: Min.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rugi-rugi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perbaikan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profil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perbaikan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stabilitas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minimalisasi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biaya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D05551-276E-DF4C-8C24-5ACAA7C05A5D}"/>
              </a:ext>
            </a:extLst>
          </p:cNvPr>
          <p:cNvSpPr/>
          <p:nvPr/>
        </p:nvSpPr>
        <p:spPr>
          <a:xfrm>
            <a:off x="1293408" y="3979143"/>
            <a:ext cx="5413249" cy="4434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Kekangan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: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Teg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.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kap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.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penghantar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kap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.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trafo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71AD99-2B54-D343-B203-F137130366E9}"/>
              </a:ext>
            </a:extLst>
          </p:cNvPr>
          <p:cNvSpPr/>
          <p:nvPr/>
        </p:nvSpPr>
        <p:spPr>
          <a:xfrm>
            <a:off x="1304755" y="4524182"/>
            <a:ext cx="5413247" cy="1799845"/>
          </a:xfrm>
          <a:prstGeom prst="roundRect">
            <a:avLst>
              <a:gd name="adj" fmla="val 4108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Metode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: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Pendekatan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klasik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(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analitis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linear programming,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),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algoritma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berdasarkan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fenomena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fisis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/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sosial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(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harmony search, imperialist competition, </a:t>
            </a:r>
            <a:r>
              <a:rPr lang="en-US" i="1" dirty="0" err="1">
                <a:solidFill>
                  <a:sysClr val="windowText" lastClr="000000"/>
                </a:solidFill>
                <a:latin typeface="+mj-lt"/>
              </a:rPr>
              <a:t>tabu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 search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),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algoritma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berdasarkan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sifat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alami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(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GA, gravitational search,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),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algoritma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berdasarkan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perilaku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hewan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(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ant colony, firefly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dll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), </a:t>
            </a:r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hybrid AI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FDA358-A973-B24E-B845-77417622E427}"/>
              </a:ext>
            </a:extLst>
          </p:cNvPr>
          <p:cNvSpPr/>
          <p:nvPr/>
        </p:nvSpPr>
        <p:spPr>
          <a:xfrm>
            <a:off x="8259157" y="2823810"/>
            <a:ext cx="1524382" cy="4434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Deterministic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60E534-DF49-EE46-BA0B-AE3E5F1E3C42}"/>
              </a:ext>
            </a:extLst>
          </p:cNvPr>
          <p:cNvSpPr/>
          <p:nvPr/>
        </p:nvSpPr>
        <p:spPr>
          <a:xfrm>
            <a:off x="10051129" y="2823810"/>
            <a:ext cx="1524382" cy="443484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Stokastik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Kedudukan</a:t>
            </a:r>
            <a:r>
              <a:rPr lang="en-US" dirty="0"/>
              <a:t> dan </a:t>
            </a:r>
            <a:r>
              <a:rPr lang="en-US" dirty="0" err="1"/>
              <a:t>Keaslian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5E0652-CEE4-484E-81BD-D610B6B865B4}"/>
              </a:ext>
            </a:extLst>
          </p:cNvPr>
          <p:cNvCxnSpPr>
            <a:cxnSpLocks/>
          </p:cNvCxnSpPr>
          <p:nvPr/>
        </p:nvCxnSpPr>
        <p:spPr>
          <a:xfrm>
            <a:off x="1710789" y="1873458"/>
            <a:ext cx="8177472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F9898A-7627-5D4A-8862-F68723D9AA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710789" y="186471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CEBC2E-D1F6-D642-BF5C-383D4B25B78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888261" y="1864714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9CB882-5105-2547-83C5-2B4CBB55B81F}"/>
              </a:ext>
            </a:extLst>
          </p:cNvPr>
          <p:cNvCxnSpPr>
            <a:cxnSpLocks/>
          </p:cNvCxnSpPr>
          <p:nvPr/>
        </p:nvCxnSpPr>
        <p:spPr>
          <a:xfrm>
            <a:off x="920875" y="2555586"/>
            <a:ext cx="0" cy="3029237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DADB13-3D8D-C84A-B786-A8E9AC9E9464}"/>
              </a:ext>
            </a:extLst>
          </p:cNvPr>
          <p:cNvCxnSpPr>
            <a:cxnSpLocks/>
          </p:cNvCxnSpPr>
          <p:nvPr/>
        </p:nvCxnSpPr>
        <p:spPr>
          <a:xfrm>
            <a:off x="9021373" y="2555586"/>
            <a:ext cx="0" cy="268224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C4B1DF-8D12-2541-81FB-A2689B019702}"/>
              </a:ext>
            </a:extLst>
          </p:cNvPr>
          <p:cNvCxnSpPr>
            <a:cxnSpLocks/>
          </p:cNvCxnSpPr>
          <p:nvPr/>
        </p:nvCxnSpPr>
        <p:spPr>
          <a:xfrm>
            <a:off x="10792255" y="2555586"/>
            <a:ext cx="0" cy="268224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5D90DE-E8B6-3343-BE5D-C4AD0B0B0969}"/>
              </a:ext>
            </a:extLst>
          </p:cNvPr>
          <p:cNvCxnSpPr>
            <a:cxnSpLocks/>
          </p:cNvCxnSpPr>
          <p:nvPr/>
        </p:nvCxnSpPr>
        <p:spPr>
          <a:xfrm>
            <a:off x="10784787" y="3280033"/>
            <a:ext cx="0" cy="1450573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6D79D7E-C09C-574A-818B-996762603782}"/>
              </a:ext>
            </a:extLst>
          </p:cNvPr>
          <p:cNvSpPr/>
          <p:nvPr/>
        </p:nvSpPr>
        <p:spPr>
          <a:xfrm>
            <a:off x="7075176" y="3799226"/>
            <a:ext cx="1255691" cy="4434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Analitis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8ADFBE6-B8F5-F449-8357-C84A2AA1A15C}"/>
              </a:ext>
            </a:extLst>
          </p:cNvPr>
          <p:cNvSpPr/>
          <p:nvPr/>
        </p:nvSpPr>
        <p:spPr>
          <a:xfrm>
            <a:off x="8553929" y="3807719"/>
            <a:ext cx="1957086" cy="661544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Iterasi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dengan</a:t>
            </a:r>
            <a:br>
              <a:rPr lang="en-US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>
                <a:solidFill>
                  <a:sysClr val="windowText" lastClr="000000"/>
                </a:solidFill>
                <a:latin typeface="+mj-lt"/>
              </a:rPr>
              <a:t>%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F73A386-7012-5F4B-8EF1-6E3AFADF2E72}"/>
              </a:ext>
            </a:extLst>
          </p:cNvPr>
          <p:cNvSpPr/>
          <p:nvPr/>
        </p:nvSpPr>
        <p:spPr>
          <a:xfrm>
            <a:off x="8205565" y="4730606"/>
            <a:ext cx="3365392" cy="693498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Variabel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ketidakpastian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dalam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pemodelan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 atap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E0F1B0-1025-074E-AFED-6B728A663A80}"/>
              </a:ext>
            </a:extLst>
          </p:cNvPr>
          <p:cNvCxnSpPr>
            <a:cxnSpLocks/>
          </p:cNvCxnSpPr>
          <p:nvPr/>
        </p:nvCxnSpPr>
        <p:spPr>
          <a:xfrm flipH="1">
            <a:off x="9020385" y="3258286"/>
            <a:ext cx="963" cy="279201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18247D8-5708-EA4F-B614-78A6F9E2DF0D}"/>
              </a:ext>
            </a:extLst>
          </p:cNvPr>
          <p:cNvSpPr/>
          <p:nvPr/>
        </p:nvSpPr>
        <p:spPr>
          <a:xfrm>
            <a:off x="10511015" y="5820639"/>
            <a:ext cx="503388" cy="503388"/>
          </a:xfrm>
          <a:prstGeom prst="ellipse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7F611C9-7265-E24C-B847-459710A12EA4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757936" y="5417134"/>
            <a:ext cx="4773" cy="403505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5B50062-899F-6945-8913-88AA815F5E6F}"/>
              </a:ext>
            </a:extLst>
          </p:cNvPr>
          <p:cNvCxnSpPr>
            <a:cxnSpLocks/>
          </p:cNvCxnSpPr>
          <p:nvPr/>
        </p:nvCxnSpPr>
        <p:spPr>
          <a:xfrm>
            <a:off x="7692135" y="3537260"/>
            <a:ext cx="1840337" cy="7109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7E988E8-2A40-7948-8FC6-4B3DC3FD8975}"/>
              </a:ext>
            </a:extLst>
          </p:cNvPr>
          <p:cNvCxnSpPr>
            <a:cxnSpLocks/>
          </p:cNvCxnSpPr>
          <p:nvPr/>
        </p:nvCxnSpPr>
        <p:spPr>
          <a:xfrm>
            <a:off x="7703021" y="3531002"/>
            <a:ext cx="0" cy="268224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164E532-0749-6648-AFBF-BFD431F9AA4E}"/>
              </a:ext>
            </a:extLst>
          </p:cNvPr>
          <p:cNvCxnSpPr>
            <a:cxnSpLocks/>
          </p:cNvCxnSpPr>
          <p:nvPr/>
        </p:nvCxnSpPr>
        <p:spPr>
          <a:xfrm>
            <a:off x="9523282" y="3531047"/>
            <a:ext cx="0" cy="268224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6E49D5A-11E9-9240-B194-B75CE3681ACA}"/>
              </a:ext>
            </a:extLst>
          </p:cNvPr>
          <p:cNvCxnSpPr>
            <a:cxnSpLocks/>
          </p:cNvCxnSpPr>
          <p:nvPr/>
        </p:nvCxnSpPr>
        <p:spPr>
          <a:xfrm flipH="1">
            <a:off x="6074352" y="1594257"/>
            <a:ext cx="963" cy="279201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9FCB5E9-29D6-4A45-B18E-F9BB0B886C72}"/>
              </a:ext>
            </a:extLst>
          </p:cNvPr>
          <p:cNvCxnSpPr>
            <a:cxnSpLocks/>
          </p:cNvCxnSpPr>
          <p:nvPr/>
        </p:nvCxnSpPr>
        <p:spPr>
          <a:xfrm>
            <a:off x="920875" y="3533755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9CCF707-823D-E045-BDD8-E39EE7DEF57D}"/>
              </a:ext>
            </a:extLst>
          </p:cNvPr>
          <p:cNvCxnSpPr>
            <a:cxnSpLocks/>
          </p:cNvCxnSpPr>
          <p:nvPr/>
        </p:nvCxnSpPr>
        <p:spPr>
          <a:xfrm>
            <a:off x="920875" y="4208667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DBE6FAF-684A-314A-81B4-F4F4413B3D6E}"/>
              </a:ext>
            </a:extLst>
          </p:cNvPr>
          <p:cNvCxnSpPr>
            <a:cxnSpLocks/>
          </p:cNvCxnSpPr>
          <p:nvPr/>
        </p:nvCxnSpPr>
        <p:spPr>
          <a:xfrm>
            <a:off x="920875" y="5584823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74C7392-E2C7-074C-9BE2-4511F644D14E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Kedudukan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Keaslian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6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Kedudukan</a:t>
            </a:r>
            <a:r>
              <a:rPr lang="en-US" dirty="0"/>
              <a:t> dan </a:t>
            </a:r>
            <a:r>
              <a:rPr lang="en-US" dirty="0" err="1"/>
              <a:t>Keaslian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F8E992-29D1-9D40-AE11-836DA4903442}"/>
              </a:ext>
            </a:extLst>
          </p:cNvPr>
          <p:cNvCxnSpPr>
            <a:cxnSpLocks/>
          </p:cNvCxnSpPr>
          <p:nvPr/>
        </p:nvCxnSpPr>
        <p:spPr>
          <a:xfrm>
            <a:off x="6327748" y="1650657"/>
            <a:ext cx="0" cy="209465"/>
          </a:xfrm>
          <a:prstGeom prst="line">
            <a:avLst/>
          </a:prstGeom>
          <a:ln w="28575">
            <a:solidFill>
              <a:srgbClr val="014D7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5E0652-CEE4-484E-81BD-D610B6B865B4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2402224" y="1866926"/>
            <a:ext cx="8740067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18247D8-5708-EA4F-B614-78A6F9E2DF0D}"/>
              </a:ext>
            </a:extLst>
          </p:cNvPr>
          <p:cNvSpPr/>
          <p:nvPr/>
        </p:nvSpPr>
        <p:spPr>
          <a:xfrm>
            <a:off x="6076054" y="1182638"/>
            <a:ext cx="503388" cy="503388"/>
          </a:xfrm>
          <a:prstGeom prst="ellipse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20B6983-AA9C-8946-A148-120F9B92F0B5}"/>
              </a:ext>
            </a:extLst>
          </p:cNvPr>
          <p:cNvSpPr/>
          <p:nvPr/>
        </p:nvSpPr>
        <p:spPr>
          <a:xfrm>
            <a:off x="709611" y="2133599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Daya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keluaran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B442C7B-8313-E848-95F8-47E992DC6E72}"/>
              </a:ext>
            </a:extLst>
          </p:cNvPr>
          <p:cNvCxnSpPr>
            <a:cxnSpLocks/>
          </p:cNvCxnSpPr>
          <p:nvPr/>
        </p:nvCxnSpPr>
        <p:spPr>
          <a:xfrm>
            <a:off x="2402224" y="1866926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71DE184-4C9C-AC4F-A2F7-0AB62C030EEF}"/>
              </a:ext>
            </a:extLst>
          </p:cNvPr>
          <p:cNvSpPr/>
          <p:nvPr/>
        </p:nvSpPr>
        <p:spPr>
          <a:xfrm>
            <a:off x="11142291" y="1615232"/>
            <a:ext cx="503388" cy="503388"/>
          </a:xfrm>
          <a:prstGeom prst="ellipse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55F1E09-AA76-8A42-B18F-F2BEFAA51176}"/>
              </a:ext>
            </a:extLst>
          </p:cNvPr>
          <p:cNvSpPr/>
          <p:nvPr/>
        </p:nvSpPr>
        <p:spPr>
          <a:xfrm>
            <a:off x="1302278" y="3132891"/>
            <a:ext cx="2792566" cy="659465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Stochastic model with multiple Markov Chains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EA285BE-C6D7-554D-A9C1-C9CF1D05BC61}"/>
              </a:ext>
            </a:extLst>
          </p:cNvPr>
          <p:cNvSpPr/>
          <p:nvPr/>
        </p:nvSpPr>
        <p:spPr>
          <a:xfrm>
            <a:off x="1302277" y="3961936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Hidden Markov model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0DAAE87-2852-324B-AE35-ABAD80A8F226}"/>
              </a:ext>
            </a:extLst>
          </p:cNvPr>
          <p:cNvCxnSpPr>
            <a:cxnSpLocks/>
          </p:cNvCxnSpPr>
          <p:nvPr/>
        </p:nvCxnSpPr>
        <p:spPr>
          <a:xfrm>
            <a:off x="934787" y="2793070"/>
            <a:ext cx="0" cy="1500082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D1D964-1779-F047-A8CC-F34329033F8D}"/>
              </a:ext>
            </a:extLst>
          </p:cNvPr>
          <p:cNvCxnSpPr>
            <a:cxnSpLocks/>
          </p:cNvCxnSpPr>
          <p:nvPr/>
        </p:nvCxnSpPr>
        <p:spPr>
          <a:xfrm>
            <a:off x="934787" y="3465932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D867436-DCE6-7243-B296-43F7F31D9F24}"/>
              </a:ext>
            </a:extLst>
          </p:cNvPr>
          <p:cNvCxnSpPr>
            <a:cxnSpLocks/>
          </p:cNvCxnSpPr>
          <p:nvPr/>
        </p:nvCxnSpPr>
        <p:spPr>
          <a:xfrm>
            <a:off x="934787" y="4293152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673482D-FC3F-764C-940D-AE4CB284CB4D}"/>
              </a:ext>
            </a:extLst>
          </p:cNvPr>
          <p:cNvSpPr/>
          <p:nvPr/>
        </p:nvSpPr>
        <p:spPr>
          <a:xfrm>
            <a:off x="4267889" y="2133599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Profil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beban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C6A805-37C9-9444-8E69-F932870C581F}"/>
              </a:ext>
            </a:extLst>
          </p:cNvPr>
          <p:cNvCxnSpPr>
            <a:cxnSpLocks/>
          </p:cNvCxnSpPr>
          <p:nvPr/>
        </p:nvCxnSpPr>
        <p:spPr>
          <a:xfrm>
            <a:off x="5960502" y="1866926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11F81B-0ECE-FC49-9657-18A4E91C443B}"/>
              </a:ext>
            </a:extLst>
          </p:cNvPr>
          <p:cNvSpPr/>
          <p:nvPr/>
        </p:nvSpPr>
        <p:spPr>
          <a:xfrm>
            <a:off x="4860556" y="3056869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ANN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8D3BBD-2829-5C42-960A-D3095AC7C398}"/>
              </a:ext>
            </a:extLst>
          </p:cNvPr>
          <p:cNvSpPr/>
          <p:nvPr/>
        </p:nvSpPr>
        <p:spPr>
          <a:xfrm>
            <a:off x="4860556" y="3902749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Bottom-up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B90FF2D-73A4-C64F-83A9-281211E387EC}"/>
              </a:ext>
            </a:extLst>
          </p:cNvPr>
          <p:cNvSpPr/>
          <p:nvPr/>
        </p:nvSpPr>
        <p:spPr>
          <a:xfrm>
            <a:off x="4860555" y="4731794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Regression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7573D98-4746-384E-BB3F-923216AAF656}"/>
              </a:ext>
            </a:extLst>
          </p:cNvPr>
          <p:cNvCxnSpPr>
            <a:cxnSpLocks/>
          </p:cNvCxnSpPr>
          <p:nvPr/>
        </p:nvCxnSpPr>
        <p:spPr>
          <a:xfrm>
            <a:off x="4493065" y="2793070"/>
            <a:ext cx="0" cy="3113159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323C4-1829-5140-99F2-CB400AD7762E}"/>
              </a:ext>
            </a:extLst>
          </p:cNvPr>
          <p:cNvCxnSpPr>
            <a:cxnSpLocks/>
          </p:cNvCxnSpPr>
          <p:nvPr/>
        </p:nvCxnSpPr>
        <p:spPr>
          <a:xfrm>
            <a:off x="4493065" y="3381775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2C6E36C-C750-CE4D-B7BF-BF5831C08674}"/>
              </a:ext>
            </a:extLst>
          </p:cNvPr>
          <p:cNvCxnSpPr>
            <a:cxnSpLocks/>
          </p:cNvCxnSpPr>
          <p:nvPr/>
        </p:nvCxnSpPr>
        <p:spPr>
          <a:xfrm>
            <a:off x="4493065" y="423579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E3A0D88-ED97-E045-8204-37EF1414DD7D}"/>
              </a:ext>
            </a:extLst>
          </p:cNvPr>
          <p:cNvCxnSpPr>
            <a:cxnSpLocks/>
          </p:cNvCxnSpPr>
          <p:nvPr/>
        </p:nvCxnSpPr>
        <p:spPr>
          <a:xfrm>
            <a:off x="4493065" y="506301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D668549-9A2D-EE41-AABF-E26DE9C6A16F}"/>
              </a:ext>
            </a:extLst>
          </p:cNvPr>
          <p:cNvSpPr/>
          <p:nvPr/>
        </p:nvSpPr>
        <p:spPr>
          <a:xfrm>
            <a:off x="4860555" y="5575013"/>
            <a:ext cx="2792566" cy="659465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Markov Chains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3BE1EA9-67FB-6840-A27C-E7FA2B170142}"/>
              </a:ext>
            </a:extLst>
          </p:cNvPr>
          <p:cNvCxnSpPr>
            <a:cxnSpLocks/>
          </p:cNvCxnSpPr>
          <p:nvPr/>
        </p:nvCxnSpPr>
        <p:spPr>
          <a:xfrm>
            <a:off x="4493065" y="590622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32FE7C4-7235-4C4D-8CD8-882C8468F27F}"/>
              </a:ext>
            </a:extLst>
          </p:cNvPr>
          <p:cNvSpPr/>
          <p:nvPr/>
        </p:nvSpPr>
        <p:spPr>
          <a:xfrm>
            <a:off x="7818717" y="2136279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Analisis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runtun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waktu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98EE700-7C74-8C4F-A62A-3C742E3BE64B}"/>
              </a:ext>
            </a:extLst>
          </p:cNvPr>
          <p:cNvCxnSpPr>
            <a:cxnSpLocks/>
          </p:cNvCxnSpPr>
          <p:nvPr/>
        </p:nvCxnSpPr>
        <p:spPr>
          <a:xfrm>
            <a:off x="9511330" y="1869606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B2587BE-3C97-3B40-B85B-ECFAA4EFB70A}"/>
              </a:ext>
            </a:extLst>
          </p:cNvPr>
          <p:cNvSpPr/>
          <p:nvPr/>
        </p:nvSpPr>
        <p:spPr>
          <a:xfrm>
            <a:off x="8411384" y="3059549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Resolusi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1 jam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6268C3A-A7D7-A44E-9721-B0850FCC0654}"/>
              </a:ext>
            </a:extLst>
          </p:cNvPr>
          <p:cNvSpPr/>
          <p:nvPr/>
        </p:nvSpPr>
        <p:spPr>
          <a:xfrm>
            <a:off x="8411384" y="3905429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Resolusi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30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menit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9F02130-5B82-B947-AC9C-AF4A0DA7A857}"/>
              </a:ext>
            </a:extLst>
          </p:cNvPr>
          <p:cNvSpPr/>
          <p:nvPr/>
        </p:nvSpPr>
        <p:spPr>
          <a:xfrm>
            <a:off x="8411383" y="4734474"/>
            <a:ext cx="2792566" cy="659465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Resolusi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15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menit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0D49B6F-84B4-E749-9B7B-03A73AC07EC6}"/>
              </a:ext>
            </a:extLst>
          </p:cNvPr>
          <p:cNvCxnSpPr>
            <a:cxnSpLocks/>
          </p:cNvCxnSpPr>
          <p:nvPr/>
        </p:nvCxnSpPr>
        <p:spPr>
          <a:xfrm>
            <a:off x="8043893" y="2795750"/>
            <a:ext cx="0" cy="3113159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228E83-C7F9-8E44-8C33-B3C3EE150A78}"/>
              </a:ext>
            </a:extLst>
          </p:cNvPr>
          <p:cNvCxnSpPr>
            <a:cxnSpLocks/>
          </p:cNvCxnSpPr>
          <p:nvPr/>
        </p:nvCxnSpPr>
        <p:spPr>
          <a:xfrm>
            <a:off x="8043893" y="3384455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41FDE27-57A8-B241-8155-A2152EB03820}"/>
              </a:ext>
            </a:extLst>
          </p:cNvPr>
          <p:cNvCxnSpPr>
            <a:cxnSpLocks/>
          </p:cNvCxnSpPr>
          <p:nvPr/>
        </p:nvCxnSpPr>
        <p:spPr>
          <a:xfrm>
            <a:off x="8043893" y="423847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BFA88F-51E3-E549-A84A-1354ADFB7BC9}"/>
              </a:ext>
            </a:extLst>
          </p:cNvPr>
          <p:cNvCxnSpPr>
            <a:cxnSpLocks/>
          </p:cNvCxnSpPr>
          <p:nvPr/>
        </p:nvCxnSpPr>
        <p:spPr>
          <a:xfrm>
            <a:off x="8043893" y="506569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0716DF98-B3B0-7D4D-8431-60A4A3ABB0BE}"/>
              </a:ext>
            </a:extLst>
          </p:cNvPr>
          <p:cNvSpPr/>
          <p:nvPr/>
        </p:nvSpPr>
        <p:spPr>
          <a:xfrm>
            <a:off x="8411383" y="5577693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Resolusi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1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menit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D7EE91-5F7A-4B4C-8B13-FC311D0D153D}"/>
              </a:ext>
            </a:extLst>
          </p:cNvPr>
          <p:cNvCxnSpPr>
            <a:cxnSpLocks/>
          </p:cNvCxnSpPr>
          <p:nvPr/>
        </p:nvCxnSpPr>
        <p:spPr>
          <a:xfrm>
            <a:off x="8043893" y="590890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CF8497-99AA-C94B-97FF-A6A408107D52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Kedudukan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Keaslian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65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6907CDF-C4B8-4D45-B4C6-ACD8EDB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09" y="104583"/>
            <a:ext cx="10515600" cy="762874"/>
          </a:xfrm>
        </p:spPr>
        <p:txBody>
          <a:bodyPr>
            <a:normAutofit/>
          </a:bodyPr>
          <a:lstStyle/>
          <a:p>
            <a:r>
              <a:rPr lang="en-US" dirty="0" err="1"/>
              <a:t>Kedudukan</a:t>
            </a:r>
            <a:r>
              <a:rPr lang="en-US" dirty="0"/>
              <a:t> dan </a:t>
            </a:r>
            <a:r>
              <a:rPr lang="en-US" dirty="0" err="1"/>
              <a:t>Keaslian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5E0652-CEE4-484E-81BD-D610B6B865B4}"/>
              </a:ext>
            </a:extLst>
          </p:cNvPr>
          <p:cNvCxnSpPr>
            <a:cxnSpLocks/>
          </p:cNvCxnSpPr>
          <p:nvPr/>
        </p:nvCxnSpPr>
        <p:spPr>
          <a:xfrm>
            <a:off x="962913" y="1883255"/>
            <a:ext cx="8740067" cy="0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20B6983-AA9C-8946-A148-120F9B92F0B5}"/>
              </a:ext>
            </a:extLst>
          </p:cNvPr>
          <p:cNvSpPr/>
          <p:nvPr/>
        </p:nvSpPr>
        <p:spPr>
          <a:xfrm>
            <a:off x="901261" y="2149928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Lokasi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B442C7B-8313-E848-95F8-47E992DC6E72}"/>
              </a:ext>
            </a:extLst>
          </p:cNvPr>
          <p:cNvCxnSpPr>
            <a:cxnSpLocks/>
          </p:cNvCxnSpPr>
          <p:nvPr/>
        </p:nvCxnSpPr>
        <p:spPr>
          <a:xfrm>
            <a:off x="2593874" y="1883255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DE900E9-3ADE-9840-88E6-FC1D49F4EC6B}"/>
              </a:ext>
            </a:extLst>
          </p:cNvPr>
          <p:cNvSpPr/>
          <p:nvPr/>
        </p:nvSpPr>
        <p:spPr>
          <a:xfrm>
            <a:off x="1493927" y="3073198"/>
            <a:ext cx="5750813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Ukuran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tertentu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dan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tetap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lokasi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</a:t>
            </a:r>
            <a:br>
              <a:rPr lang="en-US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pendekatan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%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71DE184-4C9C-AC4F-A2F7-0AB62C030EEF}"/>
              </a:ext>
            </a:extLst>
          </p:cNvPr>
          <p:cNvSpPr/>
          <p:nvPr/>
        </p:nvSpPr>
        <p:spPr>
          <a:xfrm>
            <a:off x="478396" y="1631561"/>
            <a:ext cx="503388" cy="503388"/>
          </a:xfrm>
          <a:prstGeom prst="ellipse">
            <a:avLst/>
          </a:prstGeom>
          <a:solidFill>
            <a:srgbClr val="01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55F1E09-AA76-8A42-B18F-F2BEFAA51176}"/>
              </a:ext>
            </a:extLst>
          </p:cNvPr>
          <p:cNvSpPr/>
          <p:nvPr/>
        </p:nvSpPr>
        <p:spPr>
          <a:xfrm>
            <a:off x="1493927" y="3919078"/>
            <a:ext cx="5750811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Ukuran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tertentu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dan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tetap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lokasi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</a:t>
            </a:r>
            <a:br>
              <a:rPr lang="en-US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pendekatan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pola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sebaran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EA285BE-C6D7-554D-A9C1-C9CF1D05BC61}"/>
              </a:ext>
            </a:extLst>
          </p:cNvPr>
          <p:cNvSpPr/>
          <p:nvPr/>
        </p:nvSpPr>
        <p:spPr>
          <a:xfrm>
            <a:off x="1493926" y="4748123"/>
            <a:ext cx="5750799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Ukuran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lokasi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</a:t>
            </a:r>
            <a:br>
              <a:rPr lang="en-US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pendekatan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%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0DAAE87-2852-324B-AE35-ABAD80A8F226}"/>
              </a:ext>
            </a:extLst>
          </p:cNvPr>
          <p:cNvCxnSpPr>
            <a:cxnSpLocks/>
          </p:cNvCxnSpPr>
          <p:nvPr/>
        </p:nvCxnSpPr>
        <p:spPr>
          <a:xfrm>
            <a:off x="1126437" y="2809399"/>
            <a:ext cx="0" cy="3113159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8A2917-4A4B-7245-8922-0E647E808891}"/>
              </a:ext>
            </a:extLst>
          </p:cNvPr>
          <p:cNvCxnSpPr>
            <a:cxnSpLocks/>
          </p:cNvCxnSpPr>
          <p:nvPr/>
        </p:nvCxnSpPr>
        <p:spPr>
          <a:xfrm>
            <a:off x="1126437" y="3398104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D1D964-1779-F047-A8CC-F34329033F8D}"/>
              </a:ext>
            </a:extLst>
          </p:cNvPr>
          <p:cNvCxnSpPr>
            <a:cxnSpLocks/>
          </p:cNvCxnSpPr>
          <p:nvPr/>
        </p:nvCxnSpPr>
        <p:spPr>
          <a:xfrm>
            <a:off x="1126437" y="42521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D867436-DCE6-7243-B296-43F7F31D9F24}"/>
              </a:ext>
            </a:extLst>
          </p:cNvPr>
          <p:cNvCxnSpPr>
            <a:cxnSpLocks/>
          </p:cNvCxnSpPr>
          <p:nvPr/>
        </p:nvCxnSpPr>
        <p:spPr>
          <a:xfrm>
            <a:off x="1126437" y="507933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6C0C8C8-BCED-A943-9EC5-B9A7477D2A1D}"/>
              </a:ext>
            </a:extLst>
          </p:cNvPr>
          <p:cNvSpPr/>
          <p:nvPr/>
        </p:nvSpPr>
        <p:spPr>
          <a:xfrm>
            <a:off x="1493926" y="5591342"/>
            <a:ext cx="5750795" cy="659465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Ukuran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lokasi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acak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,</a:t>
            </a:r>
            <a:br>
              <a:rPr lang="en-US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pendekatan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pola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sebaran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FB26F9-623D-C14A-AE48-2583CC58E20A}"/>
              </a:ext>
            </a:extLst>
          </p:cNvPr>
          <p:cNvCxnSpPr>
            <a:cxnSpLocks/>
          </p:cNvCxnSpPr>
          <p:nvPr/>
        </p:nvCxnSpPr>
        <p:spPr>
          <a:xfrm>
            <a:off x="1126437" y="5922558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673482D-FC3F-764C-940D-AE4CB284CB4D}"/>
              </a:ext>
            </a:extLst>
          </p:cNvPr>
          <p:cNvSpPr/>
          <p:nvPr/>
        </p:nvSpPr>
        <p:spPr>
          <a:xfrm>
            <a:off x="4459539" y="2149928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Ukuran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daya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C6A805-37C9-9444-8E69-F932870C581F}"/>
              </a:ext>
            </a:extLst>
          </p:cNvPr>
          <p:cNvCxnSpPr>
            <a:cxnSpLocks/>
          </p:cNvCxnSpPr>
          <p:nvPr/>
        </p:nvCxnSpPr>
        <p:spPr>
          <a:xfrm>
            <a:off x="6152152" y="1883255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7573D98-4746-384E-BB3F-923216AAF656}"/>
              </a:ext>
            </a:extLst>
          </p:cNvPr>
          <p:cNvCxnSpPr>
            <a:cxnSpLocks/>
          </p:cNvCxnSpPr>
          <p:nvPr/>
        </p:nvCxnSpPr>
        <p:spPr>
          <a:xfrm>
            <a:off x="7617275" y="2809399"/>
            <a:ext cx="0" cy="3113159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323C4-1829-5140-99F2-CB400AD7762E}"/>
              </a:ext>
            </a:extLst>
          </p:cNvPr>
          <p:cNvCxnSpPr>
            <a:cxnSpLocks/>
          </p:cNvCxnSpPr>
          <p:nvPr/>
        </p:nvCxnSpPr>
        <p:spPr>
          <a:xfrm>
            <a:off x="7249785" y="3398104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2C6E36C-C750-CE4D-B7BF-BF5831C08674}"/>
              </a:ext>
            </a:extLst>
          </p:cNvPr>
          <p:cNvCxnSpPr>
            <a:cxnSpLocks/>
          </p:cNvCxnSpPr>
          <p:nvPr/>
        </p:nvCxnSpPr>
        <p:spPr>
          <a:xfrm>
            <a:off x="7249785" y="42521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E3A0D88-ED97-E045-8204-37EF1414DD7D}"/>
              </a:ext>
            </a:extLst>
          </p:cNvPr>
          <p:cNvCxnSpPr>
            <a:cxnSpLocks/>
          </p:cNvCxnSpPr>
          <p:nvPr/>
        </p:nvCxnSpPr>
        <p:spPr>
          <a:xfrm>
            <a:off x="7249785" y="507933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3BE1EA9-67FB-6840-A27C-E7FA2B170142}"/>
              </a:ext>
            </a:extLst>
          </p:cNvPr>
          <p:cNvCxnSpPr>
            <a:cxnSpLocks/>
          </p:cNvCxnSpPr>
          <p:nvPr/>
        </p:nvCxnSpPr>
        <p:spPr>
          <a:xfrm>
            <a:off x="7249785" y="5922558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32FE7C4-7235-4C4D-8CD8-882C8468F27F}"/>
              </a:ext>
            </a:extLst>
          </p:cNvPr>
          <p:cNvSpPr/>
          <p:nvPr/>
        </p:nvSpPr>
        <p:spPr>
          <a:xfrm>
            <a:off x="8010367" y="2152608"/>
            <a:ext cx="3385229" cy="6594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Baterai</a:t>
            </a:r>
            <a:endParaRPr 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98EE700-7C74-8C4F-A62A-3C742E3BE64B}"/>
              </a:ext>
            </a:extLst>
          </p:cNvPr>
          <p:cNvCxnSpPr>
            <a:cxnSpLocks/>
          </p:cNvCxnSpPr>
          <p:nvPr/>
        </p:nvCxnSpPr>
        <p:spPr>
          <a:xfrm>
            <a:off x="9702980" y="1885935"/>
            <a:ext cx="1" cy="253646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B2587BE-3C97-3B40-B85B-ECFAA4EFB70A}"/>
              </a:ext>
            </a:extLst>
          </p:cNvPr>
          <p:cNvSpPr/>
          <p:nvPr/>
        </p:nvSpPr>
        <p:spPr>
          <a:xfrm>
            <a:off x="8603034" y="3075878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Centralized battery,</a:t>
            </a:r>
            <a:br>
              <a:rPr lang="en-US" i="1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setelah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  <a:endParaRPr lang="en-US" i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6268C3A-A7D7-A44E-9721-B0850FCC0654}"/>
              </a:ext>
            </a:extLst>
          </p:cNvPr>
          <p:cNvSpPr/>
          <p:nvPr/>
        </p:nvSpPr>
        <p:spPr>
          <a:xfrm>
            <a:off x="8603034" y="3921758"/>
            <a:ext cx="2792566" cy="659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Distributed battery,</a:t>
            </a:r>
            <a:br>
              <a:rPr lang="en-US" i="1" dirty="0">
                <a:solidFill>
                  <a:sysClr val="windowText" lastClr="000000"/>
                </a:solidFill>
                <a:latin typeface="+mj-lt"/>
              </a:rPr>
            </a:b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setelah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  <a:endParaRPr lang="en-US" i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9F02130-5B82-B947-AC9C-AF4A0DA7A857}"/>
              </a:ext>
            </a:extLst>
          </p:cNvPr>
          <p:cNvSpPr/>
          <p:nvPr/>
        </p:nvSpPr>
        <p:spPr>
          <a:xfrm>
            <a:off x="8603033" y="4750803"/>
            <a:ext cx="2792566" cy="659465"/>
          </a:xfrm>
          <a:prstGeom prst="roundRect">
            <a:avLst/>
          </a:prstGeom>
          <a:solidFill>
            <a:srgbClr val="F9C435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  <a:latin typeface="+mj-lt"/>
              </a:rPr>
              <a:t>Distributed battery,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bersa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-ma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dengan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+mj-lt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+mj-lt"/>
              </a:rPr>
              <a:t> PLTS</a:t>
            </a:r>
            <a:endParaRPr lang="en-US" i="1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0D49B6F-84B4-E749-9B7B-03A73AC07EC6}"/>
              </a:ext>
            </a:extLst>
          </p:cNvPr>
          <p:cNvCxnSpPr>
            <a:cxnSpLocks/>
          </p:cNvCxnSpPr>
          <p:nvPr/>
        </p:nvCxnSpPr>
        <p:spPr>
          <a:xfrm>
            <a:off x="8235543" y="2812079"/>
            <a:ext cx="0" cy="226726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228E83-C7F9-8E44-8C33-B3C3EE150A78}"/>
              </a:ext>
            </a:extLst>
          </p:cNvPr>
          <p:cNvCxnSpPr>
            <a:cxnSpLocks/>
          </p:cNvCxnSpPr>
          <p:nvPr/>
        </p:nvCxnSpPr>
        <p:spPr>
          <a:xfrm>
            <a:off x="8235543" y="3400784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41FDE27-57A8-B241-8155-A2152EB03820}"/>
              </a:ext>
            </a:extLst>
          </p:cNvPr>
          <p:cNvCxnSpPr>
            <a:cxnSpLocks/>
          </p:cNvCxnSpPr>
          <p:nvPr/>
        </p:nvCxnSpPr>
        <p:spPr>
          <a:xfrm>
            <a:off x="8235543" y="425479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BFA88F-51E3-E549-A84A-1354ADFB7BC9}"/>
              </a:ext>
            </a:extLst>
          </p:cNvPr>
          <p:cNvCxnSpPr>
            <a:cxnSpLocks/>
          </p:cNvCxnSpPr>
          <p:nvPr/>
        </p:nvCxnSpPr>
        <p:spPr>
          <a:xfrm>
            <a:off x="8235543" y="5082019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C6CC311-E97F-1C4E-8C31-CB41AF29AB22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Kedudukan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Keaslian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2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E733A4-ED0F-3E4D-9449-487C73F5B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82" y="731520"/>
            <a:ext cx="9268636" cy="586835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7ABCF5-8136-C546-9F53-0B455E586EBB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Kedudukan</a:t>
            </a:r>
            <a:r>
              <a:rPr lang="en-US" dirty="0"/>
              <a:t> dan </a:t>
            </a:r>
            <a:r>
              <a:rPr lang="en-US" dirty="0" err="1"/>
              <a:t>Keaslian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9D020-ED45-0C47-8271-10018AB7B062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Kedudukan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Keaslian</a:t>
            </a:r>
            <a:endParaRPr lang="en-US" sz="1600" dirty="0">
              <a:solidFill>
                <a:srgbClr val="014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7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5D8DA3-1926-4E4D-8D93-BBA9200592FA}"/>
              </a:ext>
            </a:extLst>
          </p:cNvPr>
          <p:cNvSpPr/>
          <p:nvPr/>
        </p:nvSpPr>
        <p:spPr>
          <a:xfrm>
            <a:off x="1497739" y="6606988"/>
            <a:ext cx="2221854" cy="251012"/>
          </a:xfrm>
          <a:prstGeom prst="rect">
            <a:avLst/>
          </a:prstGeom>
          <a:solidFill>
            <a:srgbClr val="F9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14D71"/>
                </a:solidFill>
              </a:rPr>
              <a:t>Tujuan</a:t>
            </a:r>
            <a:r>
              <a:rPr lang="en-US" sz="1600" dirty="0">
                <a:solidFill>
                  <a:srgbClr val="014D71"/>
                </a:solidFill>
              </a:rPr>
              <a:t> dan </a:t>
            </a:r>
            <a:r>
              <a:rPr lang="en-US" sz="1600" dirty="0" err="1">
                <a:solidFill>
                  <a:srgbClr val="014D71"/>
                </a:solidFill>
              </a:rPr>
              <a:t>Manfaat</a:t>
            </a:r>
            <a:endParaRPr lang="en-US" sz="1600" dirty="0">
              <a:solidFill>
                <a:srgbClr val="014D7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B6ADC4-DF7C-AE48-842E-5DE004E60971}"/>
              </a:ext>
            </a:extLst>
          </p:cNvPr>
          <p:cNvSpPr txBox="1">
            <a:spLocks/>
          </p:cNvSpPr>
          <p:nvPr/>
        </p:nvSpPr>
        <p:spPr>
          <a:xfrm>
            <a:off x="429409" y="104583"/>
            <a:ext cx="10515600" cy="762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F35417-83E5-7649-AFF5-AA6D7D064228}"/>
              </a:ext>
            </a:extLst>
          </p:cNvPr>
          <p:cNvSpPr/>
          <p:nvPr/>
        </p:nvSpPr>
        <p:spPr>
          <a:xfrm>
            <a:off x="6278305" y="1455821"/>
            <a:ext cx="5221706" cy="1864896"/>
          </a:xfrm>
          <a:prstGeom prst="rect">
            <a:avLst/>
          </a:prstGeom>
          <a:solidFill>
            <a:srgbClr val="FF26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endParaRPr lang="en-ID" sz="24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ID" sz="2400" dirty="0" err="1">
                <a:solidFill>
                  <a:schemeClr val="tx1"/>
                </a:solidFill>
                <a:latin typeface="+mj-lt"/>
              </a:rPr>
              <a:t>Sumber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pustaka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acuan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dalam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bidang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pengembangan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metode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PLTS atap.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DA163-0D7C-6E43-8283-68BE44EA0054}"/>
              </a:ext>
            </a:extLst>
          </p:cNvPr>
          <p:cNvSpPr/>
          <p:nvPr/>
        </p:nvSpPr>
        <p:spPr>
          <a:xfrm>
            <a:off x="697832" y="1455820"/>
            <a:ext cx="5221705" cy="3380875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endParaRPr lang="en-ID" sz="24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ID" sz="2400" dirty="0" err="1">
                <a:solidFill>
                  <a:schemeClr val="tx1"/>
                </a:solidFill>
                <a:latin typeface="+mj-lt"/>
              </a:rPr>
              <a:t>Penelitian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bertujuan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mengembangkan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penentuan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kapasitas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i="1" dirty="0">
                <a:solidFill>
                  <a:schemeClr val="tx1"/>
                </a:solidFill>
                <a:latin typeface="+mj-lt"/>
              </a:rPr>
              <a:t>hosting 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pada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PLTS atap dan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baterai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menambahkan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variabel-variabel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ketidakpastian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seperti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profil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beban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daya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keluaran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PLTS.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67BCB8F-64FF-5A4E-AF47-ED2D2021C46E}"/>
              </a:ext>
            </a:extLst>
          </p:cNvPr>
          <p:cNvSpPr/>
          <p:nvPr/>
        </p:nvSpPr>
        <p:spPr>
          <a:xfrm>
            <a:off x="1954956" y="1104199"/>
            <a:ext cx="2707456" cy="70323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Tujuan</a:t>
            </a:r>
            <a:endParaRPr lang="en-US" sz="2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6D078C-9C25-B949-8845-987E3FE1B202}"/>
              </a:ext>
            </a:extLst>
          </p:cNvPr>
          <p:cNvSpPr/>
          <p:nvPr/>
        </p:nvSpPr>
        <p:spPr>
          <a:xfrm>
            <a:off x="7532160" y="1104199"/>
            <a:ext cx="2707456" cy="70323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Manfaat</a:t>
            </a: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7F12D-F208-B54F-B635-6E3CB04549FF}"/>
              </a:ext>
            </a:extLst>
          </p:cNvPr>
          <p:cNvSpPr/>
          <p:nvPr/>
        </p:nvSpPr>
        <p:spPr>
          <a:xfrm>
            <a:off x="6272462" y="3429000"/>
            <a:ext cx="5221706" cy="2538663"/>
          </a:xfrm>
          <a:prstGeom prst="rect">
            <a:avLst/>
          </a:prstGeom>
          <a:solidFill>
            <a:srgbClr val="FF26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+mj-lt"/>
              </a:rPr>
              <a:t>Pertimbangan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perencana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dan operator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sistem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distribusi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menghadapi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dampak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negatif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dari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kenaikan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tinggi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dari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penetrasi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PLTS atap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ke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jaringan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distribusi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tegangan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+mj-lt"/>
              </a:rPr>
              <a:t>rendah</a:t>
            </a:r>
            <a:r>
              <a:rPr lang="en-ID" sz="24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9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6196</TotalTime>
  <Words>2339</Words>
  <Application>Microsoft Macintosh PowerPoint</Application>
  <PresentationFormat>Widescreen</PresentationFormat>
  <Paragraphs>987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Kapasitas Hosting untuk Penetrasi PLTS Atap dan Baterai pada Jaringan Distribusi Menggunakan Markov Chains</vt:lpstr>
      <vt:lpstr>Dorongan dan Tantangan Penetrasi PLTS ke Jaringan Listrik</vt:lpstr>
      <vt:lpstr>Penentuan Kapasitas Hosting PLTS Tersebar</vt:lpstr>
      <vt:lpstr>Rumusan Masalah</vt:lpstr>
      <vt:lpstr>Kedudukan dan Keaslian Penelitian</vt:lpstr>
      <vt:lpstr>Kedudukan dan Keaslian Penelitian</vt:lpstr>
      <vt:lpstr>Kedudukan dan Keaslian Penelitian</vt:lpstr>
      <vt:lpstr>PowerPoint Presentation</vt:lpstr>
      <vt:lpstr>PowerPoint Presentation</vt:lpstr>
      <vt:lpstr>Penelitian-Penelitian Terkait yang Telah Dihasilkan</vt:lpstr>
      <vt:lpstr>Tinjauan Pustaka</vt:lpstr>
      <vt:lpstr>Landasan Teori</vt:lpstr>
      <vt:lpstr>PowerPoint Presentation</vt:lpstr>
      <vt:lpstr>Usulan Metode Penelitian</vt:lpstr>
      <vt:lpstr>1. Pembentukan Metode Penentuan Kapasitas Hosting PLTS dengan Markov Chains</vt:lpstr>
      <vt:lpstr>2. Pembentukan Model Profil Beban dan Daya Keluaran PLTS</vt:lpstr>
      <vt:lpstr>3. Pengembangan metode dengan melibatkan penetrasi PLTS yang terintegrasi baterai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Jadwal Penelitian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ajie.kusuma.wardhana</dc:creator>
  <cp:lastModifiedBy>wyatmaja</cp:lastModifiedBy>
  <cp:revision>171</cp:revision>
  <dcterms:created xsi:type="dcterms:W3CDTF">2020-07-29T09:10:16Z</dcterms:created>
  <dcterms:modified xsi:type="dcterms:W3CDTF">2020-08-04T23:30:22Z</dcterms:modified>
</cp:coreProperties>
</file>